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9" r:id="rId1"/>
  </p:sldMasterIdLst>
  <p:notesMasterIdLst>
    <p:notesMasterId r:id="rId10"/>
  </p:notesMasterIdLst>
  <p:handoutMasterIdLst>
    <p:handoutMasterId r:id="rId11"/>
  </p:handoutMasterIdLst>
  <p:sldIdLst>
    <p:sldId id="1016" r:id="rId2"/>
    <p:sldId id="1140" r:id="rId3"/>
    <p:sldId id="1127" r:id="rId4"/>
    <p:sldId id="1129" r:id="rId5"/>
    <p:sldId id="1138" r:id="rId6"/>
    <p:sldId id="1139" r:id="rId7"/>
    <p:sldId id="1126" r:id="rId8"/>
    <p:sldId id="1125" r:id="rId9"/>
  </p:sldIdLst>
  <p:sldSz cx="9144000" cy="6858000" type="screen4x3"/>
  <p:notesSz cx="6985000" cy="9283700"/>
  <p:defaultTextStyle>
    <a:defPPr>
      <a:defRPr lang="en-US"/>
    </a:defPPr>
    <a:lvl1pPr algn="l" rtl="0" eaLnBrk="0" fontAlgn="base" hangingPunct="0">
      <a:spcBef>
        <a:spcPct val="0"/>
      </a:spcBef>
      <a:spcAft>
        <a:spcPct val="0"/>
      </a:spcAft>
      <a:defRPr sz="3600" kern="1200">
        <a:solidFill>
          <a:srgbClr val="000099"/>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600" kern="1200">
        <a:solidFill>
          <a:srgbClr val="000099"/>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600" kern="1200">
        <a:solidFill>
          <a:srgbClr val="000099"/>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600" kern="1200">
        <a:solidFill>
          <a:srgbClr val="000099"/>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600" kern="1200">
        <a:solidFill>
          <a:srgbClr val="000099"/>
        </a:solidFill>
        <a:latin typeface="Arial" panose="020B0604020202020204" pitchFamily="34" charset="0"/>
        <a:ea typeface="+mn-ea"/>
        <a:cs typeface="Arial" panose="020B0604020202020204" pitchFamily="34" charset="0"/>
      </a:defRPr>
    </a:lvl5pPr>
    <a:lvl6pPr marL="2286000" algn="l" defTabSz="914400" rtl="0" eaLnBrk="1" latinLnBrk="0" hangingPunct="1">
      <a:defRPr sz="3600" kern="1200">
        <a:solidFill>
          <a:srgbClr val="000099"/>
        </a:solidFill>
        <a:latin typeface="Arial" panose="020B0604020202020204" pitchFamily="34" charset="0"/>
        <a:ea typeface="+mn-ea"/>
        <a:cs typeface="Arial" panose="020B0604020202020204" pitchFamily="34" charset="0"/>
      </a:defRPr>
    </a:lvl6pPr>
    <a:lvl7pPr marL="2743200" algn="l" defTabSz="914400" rtl="0" eaLnBrk="1" latinLnBrk="0" hangingPunct="1">
      <a:defRPr sz="3600" kern="1200">
        <a:solidFill>
          <a:srgbClr val="000099"/>
        </a:solidFill>
        <a:latin typeface="Arial" panose="020B0604020202020204" pitchFamily="34" charset="0"/>
        <a:ea typeface="+mn-ea"/>
        <a:cs typeface="Arial" panose="020B0604020202020204" pitchFamily="34" charset="0"/>
      </a:defRPr>
    </a:lvl7pPr>
    <a:lvl8pPr marL="3200400" algn="l" defTabSz="914400" rtl="0" eaLnBrk="1" latinLnBrk="0" hangingPunct="1">
      <a:defRPr sz="3600" kern="1200">
        <a:solidFill>
          <a:srgbClr val="000099"/>
        </a:solidFill>
        <a:latin typeface="Arial" panose="020B0604020202020204" pitchFamily="34" charset="0"/>
        <a:ea typeface="+mn-ea"/>
        <a:cs typeface="Arial" panose="020B0604020202020204" pitchFamily="34" charset="0"/>
      </a:defRPr>
    </a:lvl8pPr>
    <a:lvl9pPr marL="3657600" algn="l" defTabSz="914400" rtl="0" eaLnBrk="1" latinLnBrk="0" hangingPunct="1">
      <a:defRPr sz="3600" kern="1200">
        <a:solidFill>
          <a:srgbClr val="000099"/>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2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Martino" initials="B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0" autoAdjust="0"/>
  </p:normalViewPr>
  <p:slideViewPr>
    <p:cSldViewPr>
      <p:cViewPr varScale="1">
        <p:scale>
          <a:sx n="72" d="100"/>
          <a:sy n="72" d="100"/>
        </p:scale>
        <p:origin x="155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3"/>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1-26T19:32:58.255" idx="2">
    <p:pos x="10" y="10"/>
    <p:text>This does not agree with slide 1.</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8-01-26T19:20:21.676" idx="1">
    <p:pos x="10" y="10"/>
    <p:text>This does not agree with slide 1.</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EF6D9CA-C5CF-4E8C-BB55-D6B3C62D018C}"/>
              </a:ext>
            </a:extLst>
          </p:cNvPr>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Times New Roman" pitchFamily="18" charset="0"/>
                <a:cs typeface="Arial" pitchFamily="34" charset="0"/>
              </a:defRPr>
            </a:lvl1pPr>
          </a:lstStyle>
          <a:p>
            <a:pPr>
              <a:defRPr/>
            </a:pPr>
            <a:endParaRPr lang="en-US" altLang="en-US"/>
          </a:p>
        </p:txBody>
      </p:sp>
      <p:sp>
        <p:nvSpPr>
          <p:cNvPr id="13315" name="Rectangle 3">
            <a:extLst>
              <a:ext uri="{FF2B5EF4-FFF2-40B4-BE49-F238E27FC236}">
                <a16:creationId xmlns:a16="http://schemas.microsoft.com/office/drawing/2014/main" id="{A328DC2B-0D17-4966-A75A-432C112D32DB}"/>
              </a:ext>
            </a:extLst>
          </p:cNvPr>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New Roman" pitchFamily="18" charset="0"/>
                <a:cs typeface="Arial" pitchFamily="34" charset="0"/>
              </a:defRPr>
            </a:lvl1pPr>
          </a:lstStyle>
          <a:p>
            <a:pPr>
              <a:defRPr/>
            </a:pPr>
            <a:endParaRPr lang="en-US" altLang="en-US"/>
          </a:p>
        </p:txBody>
      </p:sp>
      <p:sp>
        <p:nvSpPr>
          <p:cNvPr id="13316" name="Rectangle 4">
            <a:extLst>
              <a:ext uri="{FF2B5EF4-FFF2-40B4-BE49-F238E27FC236}">
                <a16:creationId xmlns:a16="http://schemas.microsoft.com/office/drawing/2014/main" id="{C9DCD9B0-D761-49F3-9FCA-FAB57EA01543}"/>
              </a:ext>
            </a:extLst>
          </p:cNvPr>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Times New Roman" pitchFamily="18" charset="0"/>
                <a:cs typeface="Arial" pitchFamily="34" charset="0"/>
              </a:defRPr>
            </a:lvl1pPr>
          </a:lstStyle>
          <a:p>
            <a:pPr>
              <a:defRPr/>
            </a:pPr>
            <a:endParaRPr lang="en-US" altLang="en-US"/>
          </a:p>
        </p:txBody>
      </p:sp>
      <p:sp>
        <p:nvSpPr>
          <p:cNvPr id="13317" name="Rectangle 5">
            <a:extLst>
              <a:ext uri="{FF2B5EF4-FFF2-40B4-BE49-F238E27FC236}">
                <a16:creationId xmlns:a16="http://schemas.microsoft.com/office/drawing/2014/main" id="{3A5EE82F-8399-4F9F-B8E2-C3FA4537206E}"/>
              </a:ext>
            </a:extLst>
          </p:cNvPr>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New Roman" panose="02020603050405020304" pitchFamily="18" charset="0"/>
              </a:defRPr>
            </a:lvl1pPr>
          </a:lstStyle>
          <a:p>
            <a:pPr>
              <a:defRPr/>
            </a:pPr>
            <a:fld id="{697342EA-9309-477E-8CB6-A27C2640B88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0730223-98C8-4AFB-A951-46D623B8B082}"/>
              </a:ext>
            </a:extLst>
          </p:cNvPr>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eaLnBrk="0" hangingPunct="0">
              <a:defRPr sz="1200">
                <a:solidFill>
                  <a:schemeClr val="tx1"/>
                </a:solidFill>
                <a:latin typeface="Times New Roman" pitchFamily="18" charset="0"/>
                <a:cs typeface="Arial" pitchFamily="34" charset="0"/>
              </a:defRPr>
            </a:lvl1pPr>
          </a:lstStyle>
          <a:p>
            <a:pPr>
              <a:defRPr/>
            </a:pPr>
            <a:endParaRPr lang="en-US" altLang="en-US"/>
          </a:p>
        </p:txBody>
      </p:sp>
      <p:sp>
        <p:nvSpPr>
          <p:cNvPr id="11267" name="Rectangle 3">
            <a:extLst>
              <a:ext uri="{FF2B5EF4-FFF2-40B4-BE49-F238E27FC236}">
                <a16:creationId xmlns:a16="http://schemas.microsoft.com/office/drawing/2014/main" id="{C42059B8-F429-4A1A-9B08-DDC312610E40}"/>
              </a:ext>
            </a:extLst>
          </p:cNvPr>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eaLnBrk="0" hangingPunct="0">
              <a:defRPr sz="1200">
                <a:solidFill>
                  <a:schemeClr val="tx1"/>
                </a:solidFill>
                <a:latin typeface="Times New Roman" pitchFamily="18" charset="0"/>
                <a:cs typeface="Arial" pitchFamily="34" charset="0"/>
              </a:defRPr>
            </a:lvl1pPr>
          </a:lstStyle>
          <a:p>
            <a:pPr>
              <a:defRPr/>
            </a:pPr>
            <a:endParaRPr lang="en-US" altLang="en-US"/>
          </a:p>
        </p:txBody>
      </p:sp>
      <p:sp>
        <p:nvSpPr>
          <p:cNvPr id="3076" name="Rectangle 4">
            <a:extLst>
              <a:ext uri="{FF2B5EF4-FFF2-40B4-BE49-F238E27FC236}">
                <a16:creationId xmlns:a16="http://schemas.microsoft.com/office/drawing/2014/main" id="{4F63F694-4E02-4AC1-BAD3-B33A8FE020B1}"/>
              </a:ext>
            </a:extLst>
          </p:cNvPr>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244D01AC-9BF5-4405-B145-1182417DC434}"/>
              </a:ext>
            </a:extLst>
          </p:cNvPr>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a:extLst>
              <a:ext uri="{FF2B5EF4-FFF2-40B4-BE49-F238E27FC236}">
                <a16:creationId xmlns:a16="http://schemas.microsoft.com/office/drawing/2014/main" id="{D648CEA4-3EE6-4832-B957-4E9E361193F0}"/>
              </a:ext>
            </a:extLst>
          </p:cNvPr>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eaLnBrk="0" hangingPunct="0">
              <a:defRPr sz="1200">
                <a:solidFill>
                  <a:schemeClr val="tx1"/>
                </a:solidFill>
                <a:latin typeface="Times New Roman" pitchFamily="18" charset="0"/>
                <a:cs typeface="Arial" pitchFamily="34" charset="0"/>
              </a:defRPr>
            </a:lvl1pPr>
          </a:lstStyle>
          <a:p>
            <a:pPr>
              <a:defRPr/>
            </a:pPr>
            <a:endParaRPr lang="en-US" altLang="en-US"/>
          </a:p>
        </p:txBody>
      </p:sp>
      <p:sp>
        <p:nvSpPr>
          <p:cNvPr id="11271" name="Rectangle 7">
            <a:extLst>
              <a:ext uri="{FF2B5EF4-FFF2-40B4-BE49-F238E27FC236}">
                <a16:creationId xmlns:a16="http://schemas.microsoft.com/office/drawing/2014/main" id="{F24EECE6-48B6-4059-8445-FD2C48ABB854}"/>
              </a:ext>
            </a:extLst>
          </p:cNvPr>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eaLnBrk="0" hangingPunct="0">
              <a:defRPr sz="1200">
                <a:solidFill>
                  <a:schemeClr val="tx1"/>
                </a:solidFill>
                <a:latin typeface="Times New Roman" panose="02020603050405020304" pitchFamily="18" charset="0"/>
              </a:defRPr>
            </a:lvl1pPr>
          </a:lstStyle>
          <a:p>
            <a:pPr>
              <a:defRPr/>
            </a:pPr>
            <a:fld id="{B39201F1-8A50-4588-B2DC-6877150BC35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2A2BC30E-52EB-4138-829A-CEE4E1C85697}"/>
              </a:ext>
            </a:extLst>
          </p:cNvPr>
          <p:cNvSpPr>
            <a:spLocks noGrp="1" noRot="1" noChangeAspect="1" noChangeArrowheads="1" noTextEdit="1"/>
          </p:cNvSpPr>
          <p:nvPr>
            <p:ph type="sldImg"/>
          </p:nvPr>
        </p:nvSpPr>
        <p:spPr>
          <a:xfrm>
            <a:off x="1181100" y="693738"/>
            <a:ext cx="4622800" cy="3467100"/>
          </a:xfrm>
          <a:ln/>
        </p:spPr>
      </p:sp>
      <p:sp>
        <p:nvSpPr>
          <p:cNvPr id="6146" name="Rectangle 3">
            <a:extLst>
              <a:ext uri="{FF2B5EF4-FFF2-40B4-BE49-F238E27FC236}">
                <a16:creationId xmlns:a16="http://schemas.microsoft.com/office/drawing/2014/main" id="{7CF2DC6A-2BBF-4BC4-8788-731C27FE22AD}"/>
              </a:ext>
            </a:extLst>
          </p:cNvPr>
          <p:cNvSpPr>
            <a:spLocks noGrp="1" noChangeArrowheads="1"/>
          </p:cNvSpPr>
          <p:nvPr>
            <p:ph type="body" idx="1"/>
          </p:nvPr>
        </p:nvSpPr>
        <p:spPr>
          <a:xfrm>
            <a:off x="931863" y="4392613"/>
            <a:ext cx="5121275" cy="4160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85E55779-5CFB-4C8E-9B46-C73C2045B1C4}"/>
              </a:ext>
            </a:extLst>
          </p:cNvPr>
          <p:cNvSpPr>
            <a:spLocks noGrp="1" noRot="1" noChangeAspect="1" noChangeArrowheads="1" noTextEdit="1"/>
          </p:cNvSpPr>
          <p:nvPr>
            <p:ph type="sldImg"/>
          </p:nvPr>
        </p:nvSpPr>
        <p:spPr>
          <a:xfrm>
            <a:off x="1181100" y="692150"/>
            <a:ext cx="4622800" cy="3467100"/>
          </a:xfrm>
          <a:ln/>
        </p:spPr>
      </p:sp>
      <p:sp>
        <p:nvSpPr>
          <p:cNvPr id="11266" name="Rectangle 3">
            <a:extLst>
              <a:ext uri="{FF2B5EF4-FFF2-40B4-BE49-F238E27FC236}">
                <a16:creationId xmlns:a16="http://schemas.microsoft.com/office/drawing/2014/main" id="{461C36ED-CD8D-4F9D-BFBC-CAD8C896B418}"/>
              </a:ext>
            </a:extLst>
          </p:cNvPr>
          <p:cNvSpPr>
            <a:spLocks noGrp="1" noChangeArrowheads="1"/>
          </p:cNvSpPr>
          <p:nvPr>
            <p:ph type="body" idx="1"/>
          </p:nvPr>
        </p:nvSpPr>
        <p:spPr>
          <a:xfrm>
            <a:off x="931863" y="4392613"/>
            <a:ext cx="5121275" cy="4162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a:extLst>
              <a:ext uri="{FF2B5EF4-FFF2-40B4-BE49-F238E27FC236}">
                <a16:creationId xmlns:a16="http://schemas.microsoft.com/office/drawing/2014/main" id="{9D26F04D-02D1-4995-AD0B-494BE05A0FC3}"/>
              </a:ext>
            </a:extLst>
          </p:cNvPr>
          <p:cNvSpPr>
            <a:spLocks noGrp="1" noRot="1" noChangeAspect="1" noChangeArrowheads="1" noTextEdit="1"/>
          </p:cNvSpPr>
          <p:nvPr>
            <p:ph type="sldImg"/>
          </p:nvPr>
        </p:nvSpPr>
        <p:spPr>
          <a:xfrm>
            <a:off x="1181100" y="692150"/>
            <a:ext cx="4622800" cy="3467100"/>
          </a:xfrm>
          <a:ln/>
        </p:spPr>
      </p:sp>
      <p:sp>
        <p:nvSpPr>
          <p:cNvPr id="13314" name="Rectangle 3">
            <a:extLst>
              <a:ext uri="{FF2B5EF4-FFF2-40B4-BE49-F238E27FC236}">
                <a16:creationId xmlns:a16="http://schemas.microsoft.com/office/drawing/2014/main" id="{0181B098-116A-447B-A018-689105717359}"/>
              </a:ext>
            </a:extLst>
          </p:cNvPr>
          <p:cNvSpPr>
            <a:spLocks noGrp="1" noChangeArrowheads="1"/>
          </p:cNvSpPr>
          <p:nvPr>
            <p:ph type="body" idx="1"/>
          </p:nvPr>
        </p:nvSpPr>
        <p:spPr>
          <a:xfrm>
            <a:off x="931863" y="4392613"/>
            <a:ext cx="5121275" cy="4162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Notes: 144 total attendees at Gary’s talk.  109 in auditorium.  42 attendees at workshop.  28 IEEE members.  For yr: avg guests 10.5, ieee 14 ¼.</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3E5CA551-B442-48AE-B7BE-E033B47DFFB3}"/>
              </a:ext>
            </a:extLst>
          </p:cNvPr>
          <p:cNvSpPr>
            <a:spLocks noGrp="1" noRot="1" noChangeAspect="1" noChangeArrowheads="1" noTextEdit="1"/>
          </p:cNvSpPr>
          <p:nvPr>
            <p:ph type="sldImg"/>
          </p:nvPr>
        </p:nvSpPr>
        <p:spPr>
          <a:xfrm>
            <a:off x="1181100" y="692150"/>
            <a:ext cx="4622800" cy="3467100"/>
          </a:xfrm>
          <a:ln/>
        </p:spPr>
      </p:sp>
      <p:sp>
        <p:nvSpPr>
          <p:cNvPr id="16386" name="Rectangle 3">
            <a:extLst>
              <a:ext uri="{FF2B5EF4-FFF2-40B4-BE49-F238E27FC236}">
                <a16:creationId xmlns:a16="http://schemas.microsoft.com/office/drawing/2014/main" id="{7700B4D6-7191-4621-B3C8-54613FF89489}"/>
              </a:ext>
            </a:extLst>
          </p:cNvPr>
          <p:cNvSpPr>
            <a:spLocks noGrp="1" noChangeArrowheads="1"/>
          </p:cNvSpPr>
          <p:nvPr>
            <p:ph type="body" idx="1"/>
          </p:nvPr>
        </p:nvSpPr>
        <p:spPr>
          <a:xfrm>
            <a:off x="931863" y="4392613"/>
            <a:ext cx="5121275" cy="4162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a:extLst>
              <a:ext uri="{FF2B5EF4-FFF2-40B4-BE49-F238E27FC236}">
                <a16:creationId xmlns:a16="http://schemas.microsoft.com/office/drawing/2014/main" id="{398ED212-FA30-48CA-BE27-2D998BCFB73D}"/>
              </a:ext>
            </a:extLst>
          </p:cNvPr>
          <p:cNvSpPr>
            <a:spLocks noGrp="1" noRot="1" noChangeAspect="1" noChangeArrowheads="1" noTextEdit="1"/>
          </p:cNvSpPr>
          <p:nvPr>
            <p:ph type="sldImg"/>
          </p:nvPr>
        </p:nvSpPr>
        <p:spPr>
          <a:xfrm>
            <a:off x="1181100" y="692150"/>
            <a:ext cx="4622800" cy="3467100"/>
          </a:xfrm>
          <a:ln/>
        </p:spPr>
      </p:sp>
      <p:sp>
        <p:nvSpPr>
          <p:cNvPr id="8194" name="Rectangle 3">
            <a:extLst>
              <a:ext uri="{FF2B5EF4-FFF2-40B4-BE49-F238E27FC236}">
                <a16:creationId xmlns:a16="http://schemas.microsoft.com/office/drawing/2014/main" id="{CDD3EE87-FB46-4285-A9F5-A7C0A19A7A70}"/>
              </a:ext>
            </a:extLst>
          </p:cNvPr>
          <p:cNvSpPr>
            <a:spLocks noGrp="1" noChangeArrowheads="1"/>
          </p:cNvSpPr>
          <p:nvPr>
            <p:ph type="body" idx="1"/>
          </p:nvPr>
        </p:nvSpPr>
        <p:spPr>
          <a:xfrm>
            <a:off x="931863" y="4392613"/>
            <a:ext cx="5164137" cy="4381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1C782E58-23D7-44AC-A408-DD8D4E3F2621}"/>
              </a:ext>
            </a:extLst>
          </p:cNvPr>
          <p:cNvSpPr>
            <a:spLocks noGrp="1" noRot="1" noChangeAspect="1" noChangeArrowheads="1" noTextEdit="1"/>
          </p:cNvSpPr>
          <p:nvPr>
            <p:ph type="sldImg"/>
          </p:nvPr>
        </p:nvSpPr>
        <p:spPr>
          <a:xfrm>
            <a:off x="1181100" y="693738"/>
            <a:ext cx="4622800" cy="3467100"/>
          </a:xfrm>
          <a:ln/>
        </p:spPr>
      </p:sp>
      <p:sp>
        <p:nvSpPr>
          <p:cNvPr id="18434" name="Rectangle 3">
            <a:extLst>
              <a:ext uri="{FF2B5EF4-FFF2-40B4-BE49-F238E27FC236}">
                <a16:creationId xmlns:a16="http://schemas.microsoft.com/office/drawing/2014/main" id="{63E47CEB-87BD-49AA-8C05-2395C782FFA5}"/>
              </a:ext>
            </a:extLst>
          </p:cNvPr>
          <p:cNvSpPr>
            <a:spLocks noGrp="1" noChangeArrowheads="1"/>
          </p:cNvSpPr>
          <p:nvPr>
            <p:ph type="body" idx="1"/>
          </p:nvPr>
        </p:nvSpPr>
        <p:spPr>
          <a:xfrm>
            <a:off x="931863" y="4392613"/>
            <a:ext cx="5121275" cy="4160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en-US"/>
              <a:t>Now I’d like to answer your questions about newsletters and electronic services . . . </a:t>
            </a:r>
          </a:p>
          <a:p>
            <a:endParaRPr lang="en-US" altLang="en-US"/>
          </a:p>
          <a:p>
            <a:r>
              <a:rPr lang="en-US" altLang="en-US"/>
              <a:t>(After Q&amp;A)</a:t>
            </a:r>
          </a:p>
          <a:p>
            <a:endParaRPr lang="en-US" altLang="en-US"/>
          </a:p>
          <a:p>
            <a:r>
              <a:rPr lang="en-US" altLang="en-US"/>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descr="ieeeblu">
            <a:extLst>
              <a:ext uri="{FF2B5EF4-FFF2-40B4-BE49-F238E27FC236}">
                <a16:creationId xmlns:a16="http://schemas.microsoft.com/office/drawing/2014/main" id="{1F0DC26D-AB89-41D4-B1FC-11ABE914DFD0}"/>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04800" y="1828800"/>
            <a:ext cx="86106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2680747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628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501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8584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24024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288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342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9765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501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73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25091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73D51A9-B64A-4A1B-9696-0883890B88B2}"/>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129B613-3DDD-46AA-A01E-3B1274B9CE6D}"/>
              </a:ext>
            </a:extLst>
          </p:cNvPr>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4">
            <a:extLst>
              <a:ext uri="{FF2B5EF4-FFF2-40B4-BE49-F238E27FC236}">
                <a16:creationId xmlns:a16="http://schemas.microsoft.com/office/drawing/2014/main" id="{BE822D0B-739A-498E-94FE-BAEED4967118}"/>
              </a:ext>
            </a:extLst>
          </p:cNvPr>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5" descr="ieeeblu">
            <a:extLst>
              <a:ext uri="{FF2B5EF4-FFF2-40B4-BE49-F238E27FC236}">
                <a16:creationId xmlns:a16="http://schemas.microsoft.com/office/drawing/2014/main" id="{08ADEC33-59D7-44EE-82C1-3C19BBBD9DC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6">
            <a:extLst>
              <a:ext uri="{FF2B5EF4-FFF2-40B4-BE49-F238E27FC236}">
                <a16:creationId xmlns:a16="http://schemas.microsoft.com/office/drawing/2014/main" id="{120E024B-49A3-4FAF-9C0E-C6DCC08685E5}"/>
              </a:ext>
            </a:extLst>
          </p:cNvPr>
          <p:cNvSpPr txBox="1">
            <a:spLocks noChangeArrowheads="1"/>
          </p:cNvSpPr>
          <p:nvPr/>
        </p:nvSpPr>
        <p:spPr bwMode="auto">
          <a:xfrm>
            <a:off x="1600200" y="6172200"/>
            <a:ext cx="563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000099"/>
                </a:solidFill>
                <a:latin typeface="Arial" charset="0"/>
                <a:cs typeface="Arial" charset="0"/>
              </a:defRPr>
            </a:lvl1pPr>
            <a:lvl2pPr marL="742950" indent="-285750" eaLnBrk="0" hangingPunct="0">
              <a:defRPr sz="3600">
                <a:solidFill>
                  <a:srgbClr val="000099"/>
                </a:solidFill>
                <a:latin typeface="Arial" charset="0"/>
                <a:cs typeface="Arial" charset="0"/>
              </a:defRPr>
            </a:lvl2pPr>
            <a:lvl3pPr marL="1143000" indent="-228600" eaLnBrk="0" hangingPunct="0">
              <a:defRPr sz="3600">
                <a:solidFill>
                  <a:srgbClr val="000099"/>
                </a:solidFill>
                <a:latin typeface="Arial" charset="0"/>
                <a:cs typeface="Arial" charset="0"/>
              </a:defRPr>
            </a:lvl3pPr>
            <a:lvl4pPr marL="1600200" indent="-228600" eaLnBrk="0" hangingPunct="0">
              <a:defRPr sz="3600">
                <a:solidFill>
                  <a:srgbClr val="000099"/>
                </a:solidFill>
                <a:latin typeface="Arial" charset="0"/>
                <a:cs typeface="Arial" charset="0"/>
              </a:defRPr>
            </a:lvl4pPr>
            <a:lvl5pPr marL="2057400" indent="-228600" eaLnBrk="0" hangingPunct="0">
              <a:defRPr sz="3600">
                <a:solidFill>
                  <a:srgbClr val="000099"/>
                </a:solidFill>
                <a:latin typeface="Arial" charset="0"/>
                <a:cs typeface="Arial" charset="0"/>
              </a:defRPr>
            </a:lvl5pPr>
            <a:lvl6pPr marL="2514600" indent="-228600" eaLnBrk="0" fontAlgn="base" hangingPunct="0">
              <a:spcBef>
                <a:spcPct val="0"/>
              </a:spcBef>
              <a:spcAft>
                <a:spcPct val="0"/>
              </a:spcAft>
              <a:defRPr sz="3600">
                <a:solidFill>
                  <a:srgbClr val="000099"/>
                </a:solidFill>
                <a:latin typeface="Arial" charset="0"/>
                <a:cs typeface="Arial" charset="0"/>
              </a:defRPr>
            </a:lvl6pPr>
            <a:lvl7pPr marL="2971800" indent="-228600" eaLnBrk="0" fontAlgn="base" hangingPunct="0">
              <a:spcBef>
                <a:spcPct val="0"/>
              </a:spcBef>
              <a:spcAft>
                <a:spcPct val="0"/>
              </a:spcAft>
              <a:defRPr sz="3600">
                <a:solidFill>
                  <a:srgbClr val="000099"/>
                </a:solidFill>
                <a:latin typeface="Arial" charset="0"/>
                <a:cs typeface="Arial" charset="0"/>
              </a:defRPr>
            </a:lvl7pPr>
            <a:lvl8pPr marL="3429000" indent="-228600" eaLnBrk="0" fontAlgn="base" hangingPunct="0">
              <a:spcBef>
                <a:spcPct val="0"/>
              </a:spcBef>
              <a:spcAft>
                <a:spcPct val="0"/>
              </a:spcAft>
              <a:defRPr sz="3600">
                <a:solidFill>
                  <a:srgbClr val="000099"/>
                </a:solidFill>
                <a:latin typeface="Arial" charset="0"/>
                <a:cs typeface="Arial" charset="0"/>
              </a:defRPr>
            </a:lvl8pPr>
            <a:lvl9pPr marL="3886200" indent="-228600" eaLnBrk="0" fontAlgn="base" hangingPunct="0">
              <a:spcBef>
                <a:spcPct val="0"/>
              </a:spcBef>
              <a:spcAft>
                <a:spcPct val="0"/>
              </a:spcAft>
              <a:defRPr sz="3600">
                <a:solidFill>
                  <a:srgbClr val="000099"/>
                </a:solidFill>
                <a:latin typeface="Arial" charset="0"/>
                <a:cs typeface="Arial" charset="0"/>
              </a:defRPr>
            </a:lvl9pPr>
          </a:lstStyle>
          <a:p>
            <a:pPr algn="ctr">
              <a:spcBef>
                <a:spcPct val="50000"/>
              </a:spcBef>
              <a:defRPr/>
            </a:pPr>
            <a:r>
              <a:rPr lang="en-US" altLang="en-US" sz="1400" b="1"/>
              <a:t>IEEE Central Texas Section</a:t>
            </a:r>
          </a:p>
        </p:txBody>
      </p:sp>
    </p:spTree>
  </p:cSld>
  <p:clrMap bg1="lt1" tx1="dk1" bg2="lt2" tx2="dk2" accent1="accent1" accent2="accent2" accent3="accent3" accent4="accent4" accent5="accent5" accent6="accent6" hlink="hlink" folHlink="folHlink"/>
  <p:sldLayoutIdLst>
    <p:sldLayoutId id="2147483829"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sldNum="0" hdr="0" ftr="0" dt="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FF0000"/>
        </a:buClr>
        <a:buChar char="•"/>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800">
          <a:solidFill>
            <a:srgbClr val="000099"/>
          </a:solidFill>
          <a:latin typeface="+mn-lt"/>
        </a:defRPr>
      </a:lvl2pPr>
      <a:lvl3pPr marL="1143000" indent="-228600" algn="l" rtl="0" eaLnBrk="0" fontAlgn="base" hangingPunct="0">
        <a:spcBef>
          <a:spcPct val="20000"/>
        </a:spcBef>
        <a:spcAft>
          <a:spcPct val="0"/>
        </a:spcAft>
        <a:buClr>
          <a:srgbClr val="FF0000"/>
        </a:buClr>
        <a:buChar char="•"/>
        <a:defRPr sz="2400">
          <a:solidFill>
            <a:srgbClr val="000099"/>
          </a:solidFill>
          <a:latin typeface="+mn-lt"/>
        </a:defRPr>
      </a:lvl3pPr>
      <a:lvl4pPr marL="1600200" indent="-228600" algn="l" rtl="0" eaLnBrk="0" fontAlgn="base" hangingPunct="0">
        <a:spcBef>
          <a:spcPct val="20000"/>
        </a:spcBef>
        <a:spcAft>
          <a:spcPct val="0"/>
        </a:spcAft>
        <a:buClr>
          <a:srgbClr val="FF0000"/>
        </a:buClr>
        <a:buChar char="•"/>
        <a:defRPr sz="2000">
          <a:solidFill>
            <a:srgbClr val="000099"/>
          </a:solidFill>
          <a:latin typeface="+mn-lt"/>
        </a:defRPr>
      </a:lvl4pPr>
      <a:lvl5pPr marL="2057400" indent="-228600" algn="l" rtl="0" eaLnBrk="0" fontAlgn="base" hangingPunct="0">
        <a:spcBef>
          <a:spcPct val="20000"/>
        </a:spcBef>
        <a:spcAft>
          <a:spcPct val="0"/>
        </a:spcAft>
        <a:buClr>
          <a:srgbClr val="FF0000"/>
        </a:buClr>
        <a:buChar char="•"/>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a:extLst>
              <a:ext uri="{FF2B5EF4-FFF2-40B4-BE49-F238E27FC236}">
                <a16:creationId xmlns:a16="http://schemas.microsoft.com/office/drawing/2014/main" id="{90EE5AA1-24AB-499D-9239-7E38787B3F06}"/>
              </a:ext>
            </a:extLst>
          </p:cNvPr>
          <p:cNvSpPr>
            <a:spLocks noGrp="1" noChangeArrowheads="1"/>
          </p:cNvSpPr>
          <p:nvPr>
            <p:ph type="ctrTitle"/>
          </p:nvPr>
        </p:nvSpPr>
        <p:spPr>
          <a:xfrm>
            <a:off x="1143000" y="4038600"/>
            <a:ext cx="7848600" cy="2209800"/>
          </a:xfrm>
        </p:spPr>
        <p:txBody>
          <a:bodyPr/>
          <a:lstStyle/>
          <a:p>
            <a:pPr algn="r"/>
            <a:r>
              <a:rPr lang="en-US" altLang="en-US" b="0"/>
              <a:t>Spring Planning Meeting</a:t>
            </a:r>
            <a:br>
              <a:rPr lang="en-US" altLang="en-US" b="0"/>
            </a:br>
            <a:r>
              <a:rPr lang="en-US" altLang="en-US" b="0"/>
              <a:t>January 27, 2018 </a:t>
            </a:r>
            <a:br>
              <a:rPr lang="en-US" altLang="en-US" b="0"/>
            </a:br>
            <a:r>
              <a:rPr lang="en-US" altLang="en-US" b="0"/>
              <a:t>Kai Wong</a:t>
            </a:r>
          </a:p>
        </p:txBody>
      </p:sp>
      <p:sp>
        <p:nvSpPr>
          <p:cNvPr id="5122" name="TextBox 2">
            <a:extLst>
              <a:ext uri="{FF2B5EF4-FFF2-40B4-BE49-F238E27FC236}">
                <a16:creationId xmlns:a16="http://schemas.microsoft.com/office/drawing/2014/main" id="{8847DEAF-BE39-4F2F-9AA6-7277CB4F38C8}"/>
              </a:ext>
            </a:extLst>
          </p:cNvPr>
          <p:cNvSpPr txBox="1">
            <a:spLocks noChangeArrowheads="1"/>
          </p:cNvSpPr>
          <p:nvPr/>
        </p:nvSpPr>
        <p:spPr bwMode="auto">
          <a:xfrm>
            <a:off x="304800" y="76200"/>
            <a:ext cx="73914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FF0000"/>
              </a:buClr>
              <a:buChar char="•"/>
              <a:defRPr sz="3200">
                <a:solidFill>
                  <a:srgbClr val="000099"/>
                </a:solidFill>
                <a:latin typeface="Arial" panose="020B0604020202020204" pitchFamily="34" charset="0"/>
              </a:defRPr>
            </a:lvl1pPr>
            <a:lvl2pPr marL="742950" indent="-285750">
              <a:spcBef>
                <a:spcPct val="20000"/>
              </a:spcBef>
              <a:buClr>
                <a:srgbClr val="FF0000"/>
              </a:buClr>
              <a:buChar char="•"/>
              <a:defRPr sz="2800">
                <a:solidFill>
                  <a:srgbClr val="000099"/>
                </a:solidFill>
                <a:latin typeface="Arial" panose="020B0604020202020204" pitchFamily="34" charset="0"/>
              </a:defRPr>
            </a:lvl2pPr>
            <a:lvl3pPr marL="1143000" indent="-228600">
              <a:spcBef>
                <a:spcPct val="20000"/>
              </a:spcBef>
              <a:buClr>
                <a:srgbClr val="FF0000"/>
              </a:buClr>
              <a:buChar char="•"/>
              <a:defRPr sz="2400">
                <a:solidFill>
                  <a:srgbClr val="000099"/>
                </a:solidFill>
                <a:latin typeface="Arial" panose="020B0604020202020204" pitchFamily="34" charset="0"/>
              </a:defRPr>
            </a:lvl3pPr>
            <a:lvl4pPr marL="1600200" indent="-228600">
              <a:spcBef>
                <a:spcPct val="20000"/>
              </a:spcBef>
              <a:buClr>
                <a:srgbClr val="FF0000"/>
              </a:buClr>
              <a:buChar char="•"/>
              <a:defRPr sz="2000">
                <a:solidFill>
                  <a:srgbClr val="000099"/>
                </a:solidFill>
                <a:latin typeface="Arial" panose="020B0604020202020204" pitchFamily="34" charset="0"/>
              </a:defRPr>
            </a:lvl4pPr>
            <a:lvl5pPr marL="2057400" indent="-228600">
              <a:spcBef>
                <a:spcPct val="20000"/>
              </a:spcBef>
              <a:buClr>
                <a:srgbClr val="FF0000"/>
              </a:buClr>
              <a:buChar char="•"/>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FF0000"/>
              </a:buClr>
              <a:buChar char="•"/>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FF0000"/>
              </a:buClr>
              <a:buChar char="•"/>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FF0000"/>
              </a:buClr>
              <a:buChar char="•"/>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FF0000"/>
              </a:buClr>
              <a:buChar char="•"/>
              <a:defRPr sz="2000">
                <a:solidFill>
                  <a:srgbClr val="000099"/>
                </a:solidFill>
                <a:latin typeface="Arial" panose="020B0604020202020204" pitchFamily="34" charset="0"/>
              </a:defRPr>
            </a:lvl9pPr>
          </a:lstStyle>
          <a:p>
            <a:pPr eaLnBrk="1" hangingPunct="1">
              <a:spcBef>
                <a:spcPct val="0"/>
              </a:spcBef>
              <a:buClrTx/>
              <a:buFontTx/>
              <a:buNone/>
            </a:pPr>
            <a:br>
              <a:rPr lang="en-US" altLang="en-US" sz="4400"/>
            </a:br>
            <a:r>
              <a:rPr lang="en-US" altLang="en-US" sz="3600"/>
              <a:t>IEEE Central Texas Section</a:t>
            </a:r>
            <a:br>
              <a:rPr lang="en-US" altLang="en-US" sz="3600"/>
            </a:br>
            <a:r>
              <a:rPr lang="en-US" altLang="en-US" sz="3600"/>
              <a:t>    Treasurer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30E442F5-3252-4B8B-98BF-5BA3AAAA476C}"/>
              </a:ext>
            </a:extLst>
          </p:cNvPr>
          <p:cNvSpPr>
            <a:spLocks noGrp="1" noChangeArrowheads="1"/>
          </p:cNvSpPr>
          <p:nvPr>
            <p:ph type="title"/>
          </p:nvPr>
        </p:nvSpPr>
        <p:spPr>
          <a:xfrm>
            <a:off x="685800" y="381000"/>
            <a:ext cx="7772400" cy="304800"/>
          </a:xfrm>
        </p:spPr>
        <p:txBody>
          <a:bodyPr/>
          <a:lstStyle/>
          <a:p>
            <a:r>
              <a:rPr lang="en-US" altLang="en-US" sz="1400"/>
              <a:t>2018 Chapter Expenses Detail </a:t>
            </a:r>
          </a:p>
        </p:txBody>
      </p:sp>
      <p:graphicFrame>
        <p:nvGraphicFramePr>
          <p:cNvPr id="4" name="Content Placeholder 3">
            <a:extLst>
              <a:ext uri="{FF2B5EF4-FFF2-40B4-BE49-F238E27FC236}">
                <a16:creationId xmlns:a16="http://schemas.microsoft.com/office/drawing/2014/main" id="{B1B9F4FE-C1AA-4198-98B6-332B93F976F2}"/>
              </a:ext>
            </a:extLst>
          </p:cNvPr>
          <p:cNvGraphicFramePr>
            <a:graphicFrameLocks noGrp="1"/>
          </p:cNvGraphicFramePr>
          <p:nvPr>
            <p:ph idx="1"/>
            <p:extLst>
              <p:ext uri="{D42A27DB-BD31-4B8C-83A1-F6EECF244321}">
                <p14:modId xmlns:p14="http://schemas.microsoft.com/office/powerpoint/2010/main" val="3937989132"/>
              </p:ext>
            </p:extLst>
          </p:nvPr>
        </p:nvGraphicFramePr>
        <p:xfrm>
          <a:off x="228600" y="685800"/>
          <a:ext cx="8458201" cy="5182852"/>
        </p:xfrm>
        <a:graphic>
          <a:graphicData uri="http://schemas.openxmlformats.org/drawingml/2006/table">
            <a:tbl>
              <a:tblPr>
                <a:tableStyleId>{5940675A-B579-460E-94D1-54222C63F5DA}</a:tableStyleId>
              </a:tblPr>
              <a:tblGrid>
                <a:gridCol w="2743200">
                  <a:extLst>
                    <a:ext uri="{9D8B030D-6E8A-4147-A177-3AD203B41FA5}">
                      <a16:colId xmlns:a16="http://schemas.microsoft.com/office/drawing/2014/main" val="3622763312"/>
                    </a:ext>
                  </a:extLst>
                </a:gridCol>
                <a:gridCol w="530196">
                  <a:extLst>
                    <a:ext uri="{9D8B030D-6E8A-4147-A177-3AD203B41FA5}">
                      <a16:colId xmlns:a16="http://schemas.microsoft.com/office/drawing/2014/main" val="1195642831"/>
                    </a:ext>
                  </a:extLst>
                </a:gridCol>
                <a:gridCol w="612804">
                  <a:extLst>
                    <a:ext uri="{9D8B030D-6E8A-4147-A177-3AD203B41FA5}">
                      <a16:colId xmlns:a16="http://schemas.microsoft.com/office/drawing/2014/main" val="2980569918"/>
                    </a:ext>
                  </a:extLst>
                </a:gridCol>
                <a:gridCol w="533400">
                  <a:extLst>
                    <a:ext uri="{9D8B030D-6E8A-4147-A177-3AD203B41FA5}">
                      <a16:colId xmlns:a16="http://schemas.microsoft.com/office/drawing/2014/main" val="2466236616"/>
                    </a:ext>
                  </a:extLst>
                </a:gridCol>
                <a:gridCol w="685800">
                  <a:extLst>
                    <a:ext uri="{9D8B030D-6E8A-4147-A177-3AD203B41FA5}">
                      <a16:colId xmlns:a16="http://schemas.microsoft.com/office/drawing/2014/main" val="924597174"/>
                    </a:ext>
                  </a:extLst>
                </a:gridCol>
                <a:gridCol w="685800">
                  <a:extLst>
                    <a:ext uri="{9D8B030D-6E8A-4147-A177-3AD203B41FA5}">
                      <a16:colId xmlns:a16="http://schemas.microsoft.com/office/drawing/2014/main" val="2620427595"/>
                    </a:ext>
                  </a:extLst>
                </a:gridCol>
                <a:gridCol w="685800">
                  <a:extLst>
                    <a:ext uri="{9D8B030D-6E8A-4147-A177-3AD203B41FA5}">
                      <a16:colId xmlns:a16="http://schemas.microsoft.com/office/drawing/2014/main" val="3338876111"/>
                    </a:ext>
                  </a:extLst>
                </a:gridCol>
                <a:gridCol w="573040">
                  <a:extLst>
                    <a:ext uri="{9D8B030D-6E8A-4147-A177-3AD203B41FA5}">
                      <a16:colId xmlns:a16="http://schemas.microsoft.com/office/drawing/2014/main" val="1662048381"/>
                    </a:ext>
                  </a:extLst>
                </a:gridCol>
                <a:gridCol w="701772">
                  <a:extLst>
                    <a:ext uri="{9D8B030D-6E8A-4147-A177-3AD203B41FA5}">
                      <a16:colId xmlns:a16="http://schemas.microsoft.com/office/drawing/2014/main" val="2452107673"/>
                    </a:ext>
                  </a:extLst>
                </a:gridCol>
                <a:gridCol w="706389">
                  <a:extLst>
                    <a:ext uri="{9D8B030D-6E8A-4147-A177-3AD203B41FA5}">
                      <a16:colId xmlns:a16="http://schemas.microsoft.com/office/drawing/2014/main" val="877591776"/>
                    </a:ext>
                  </a:extLst>
                </a:gridCol>
              </a:tblGrid>
              <a:tr h="457200">
                <a:tc>
                  <a:txBody>
                    <a:bodyPr/>
                    <a:lstStyle/>
                    <a:p>
                      <a:pPr algn="l" fontAlgn="b"/>
                      <a:r>
                        <a:rPr lang="en-US" sz="1400" u="none" strike="noStrike" dirty="0">
                          <a:effectLst/>
                        </a:rPr>
                        <a:t>Chapter Expenses</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Adm. Mtg</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Tech Mtg</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Social Mtg</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Train'g Travel</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Award, Supp.</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Dist. Lecture</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Wksp.,Project</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Award Dinner</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Line 5</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2492447663"/>
                  </a:ext>
                </a:extLst>
              </a:tr>
              <a:tr h="296875">
                <a:tc>
                  <a:txBody>
                    <a:bodyPr/>
                    <a:lstStyle/>
                    <a:p>
                      <a:pPr algn="l" fontAlgn="b"/>
                      <a:r>
                        <a:rPr lang="en-US" sz="1400" u="none" strike="noStrike">
                          <a:effectLst/>
                        </a:rPr>
                        <a:t>Circuits &amp; Sys (CAS / SSC)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3500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1600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5200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2660417986"/>
                  </a:ext>
                </a:extLst>
              </a:tr>
              <a:tr h="219711">
                <a:tc>
                  <a:txBody>
                    <a:bodyPr/>
                    <a:lstStyle/>
                    <a:p>
                      <a:pPr algn="l" fontAlgn="b"/>
                      <a:r>
                        <a:rPr lang="en-US" sz="1400" u="none" strike="noStrike">
                          <a:effectLst/>
                        </a:rPr>
                        <a:t>Com/SP-AUS (COM19/SP01-A)</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400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840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220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1200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3160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1322507049"/>
                  </a:ext>
                </a:extLst>
              </a:tr>
              <a:tr h="304800">
                <a:tc>
                  <a:txBody>
                    <a:bodyPr/>
                    <a:lstStyle/>
                    <a:p>
                      <a:pPr algn="l" fontAlgn="b"/>
                      <a:r>
                        <a:rPr lang="en-US" sz="1400" u="none" strike="noStrike">
                          <a:effectLst/>
                        </a:rPr>
                        <a:t>Com/SP-SA (COM19/SP01-SA)</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130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450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170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1200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600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2550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864943315"/>
                  </a:ext>
                </a:extLst>
              </a:tr>
              <a:tr h="229564">
                <a:tc>
                  <a:txBody>
                    <a:bodyPr/>
                    <a:lstStyle/>
                    <a:p>
                      <a:pPr algn="l" fontAlgn="b"/>
                      <a:r>
                        <a:rPr lang="en-US" sz="1400" u="none" strike="noStrike">
                          <a:effectLst/>
                        </a:rPr>
                        <a:t>EMBS_AUS/CS AUS</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400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840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270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270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1000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CTS</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2780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1457717240"/>
                  </a:ext>
                </a:extLst>
              </a:tr>
              <a:tr h="229564">
                <a:tc>
                  <a:txBody>
                    <a:bodyPr/>
                    <a:lstStyle/>
                    <a:p>
                      <a:pPr algn="l" fontAlgn="b"/>
                      <a:r>
                        <a:rPr lang="en-US" sz="1400" u="none" strike="noStrike">
                          <a:effectLst/>
                        </a:rPr>
                        <a:t>Computer SA (C16-SA)</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160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480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940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3549129731"/>
                  </a:ext>
                </a:extLst>
              </a:tr>
              <a:tr h="229564">
                <a:tc>
                  <a:txBody>
                    <a:bodyPr/>
                    <a:lstStyle/>
                    <a:p>
                      <a:pPr algn="l" fontAlgn="b"/>
                      <a:r>
                        <a:rPr lang="en-US" sz="1400" u="none" strike="noStrike">
                          <a:effectLst/>
                        </a:rPr>
                        <a:t>Consultants' Network-CTCN</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80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dirty="0">
                          <a:effectLst/>
                        </a:rPr>
                        <a:t>242</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522</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3607740010"/>
                  </a:ext>
                </a:extLst>
              </a:tr>
              <a:tr h="222913">
                <a:tc>
                  <a:txBody>
                    <a:bodyPr/>
                    <a:lstStyle/>
                    <a:p>
                      <a:pPr algn="l" fontAlgn="b"/>
                      <a:r>
                        <a:rPr lang="en-US" sz="1400" u="none" strike="noStrike">
                          <a:effectLst/>
                        </a:rPr>
                        <a:t>CEDA (Design Automation)</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675</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75</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600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1500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833763051"/>
                  </a:ext>
                </a:extLst>
              </a:tr>
              <a:tr h="158291">
                <a:tc>
                  <a:txBody>
                    <a:bodyPr/>
                    <a:lstStyle/>
                    <a:p>
                      <a:pPr algn="l" fontAlgn="b"/>
                      <a:r>
                        <a:rPr lang="en-US" sz="1400" u="none" strike="noStrike">
                          <a:effectLst/>
                        </a:rPr>
                        <a:t>Electron Devices (ED15)</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180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430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3575684504"/>
                  </a:ext>
                </a:extLst>
              </a:tr>
              <a:tr h="242823">
                <a:tc>
                  <a:txBody>
                    <a:bodyPr/>
                    <a:lstStyle/>
                    <a:p>
                      <a:pPr algn="l" fontAlgn="b"/>
                      <a:r>
                        <a:rPr lang="nb-NO" sz="1400" u="none" strike="noStrike">
                          <a:effectLst/>
                        </a:rPr>
                        <a:t>Engr Med &amp; Bio (EMB18) SA</a:t>
                      </a:r>
                      <a:endParaRPr lang="nb-NO"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700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2282001712"/>
                  </a:ext>
                </a:extLst>
              </a:tr>
              <a:tr h="193740">
                <a:tc>
                  <a:txBody>
                    <a:bodyPr/>
                    <a:lstStyle/>
                    <a:p>
                      <a:pPr algn="l" fontAlgn="b"/>
                      <a:r>
                        <a:rPr lang="en-US" sz="1400" u="none" strike="noStrike">
                          <a:effectLst/>
                        </a:rPr>
                        <a:t>Life-San Antonio</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195</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160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600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1105</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2165770436"/>
                  </a:ext>
                </a:extLst>
              </a:tr>
              <a:tr h="278433">
                <a:tc>
                  <a:txBody>
                    <a:bodyPr/>
                    <a:lstStyle/>
                    <a:p>
                      <a:pPr algn="l" fontAlgn="b"/>
                      <a:r>
                        <a:rPr lang="pt-BR" sz="1400" u="none" strike="noStrike">
                          <a:effectLst/>
                        </a:rPr>
                        <a:t>PI2 (PE31 PEL35 IE13  IA34)</a:t>
                      </a:r>
                      <a:endParaRPr lang="pt-BR"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dirty="0">
                          <a:effectLst/>
                        </a:rPr>
                        <a:t>660</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700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dirty="0">
                          <a:effectLst/>
                        </a:rPr>
                        <a:t>4400</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dirty="0">
                          <a:effectLst/>
                        </a:rPr>
                        <a:t>1100</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dirty="0">
                          <a:effectLst/>
                        </a:rPr>
                        <a:t>700</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dirty="0">
                          <a:effectLst/>
                        </a:rPr>
                        <a:t>1400</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dirty="0">
                          <a:effectLst/>
                        </a:rPr>
                        <a:t>8960</a:t>
                      </a:r>
                      <a:endParaRPr lang="en-US" sz="1400" b="0" i="0" u="none" strike="noStrike" dirty="0">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2848133697"/>
                  </a:ext>
                </a:extLst>
              </a:tr>
              <a:tr h="229564">
                <a:tc>
                  <a:txBody>
                    <a:bodyPr/>
                    <a:lstStyle/>
                    <a:p>
                      <a:pPr algn="l" fontAlgn="b"/>
                      <a:r>
                        <a:rPr lang="en-US" sz="1400" u="none" strike="noStrike">
                          <a:effectLst/>
                        </a:rPr>
                        <a:t>Product Safety (PSE43)</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420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75</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645</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635005417"/>
                  </a:ext>
                </a:extLst>
              </a:tr>
              <a:tr h="229564">
                <a:tc>
                  <a:txBody>
                    <a:bodyPr/>
                    <a:lstStyle/>
                    <a:p>
                      <a:pPr algn="l" fontAlgn="b"/>
                      <a:r>
                        <a:rPr lang="en-US" sz="1400" u="none" strike="noStrike">
                          <a:effectLst/>
                        </a:rPr>
                        <a:t>SMC/AES (SMC28 / AES10)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60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360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300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400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1120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3309179133"/>
                  </a:ext>
                </a:extLst>
              </a:tr>
              <a:tr h="229564">
                <a:tc>
                  <a:txBody>
                    <a:bodyPr/>
                    <a:lstStyle/>
                    <a:p>
                      <a:pPr algn="l" fontAlgn="b"/>
                      <a:r>
                        <a:rPr lang="en-US" sz="1400" u="none" strike="noStrike">
                          <a:effectLst/>
                        </a:rPr>
                        <a:t>TEM-AUS (TEM14)</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600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2546119818"/>
                  </a:ext>
                </a:extLst>
              </a:tr>
              <a:tr h="229564">
                <a:tc>
                  <a:txBody>
                    <a:bodyPr/>
                    <a:lstStyle/>
                    <a:p>
                      <a:pPr algn="l" fontAlgn="b"/>
                      <a:r>
                        <a:rPr lang="en-US" sz="1400" u="none" strike="noStrike">
                          <a:effectLst/>
                        </a:rPr>
                        <a:t>TEM-SA (TEM14)</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125</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275</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150160038"/>
                  </a:ext>
                </a:extLst>
              </a:tr>
              <a:tr h="229564">
                <a:tc>
                  <a:txBody>
                    <a:bodyPr/>
                    <a:lstStyle/>
                    <a:p>
                      <a:pPr algn="l" fontAlgn="b"/>
                      <a:r>
                        <a:rPr lang="en-US" sz="1400" u="none" strike="noStrike">
                          <a:effectLst/>
                        </a:rPr>
                        <a:t>Women In Engrng</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550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600</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2820974102"/>
                  </a:ext>
                </a:extLst>
              </a:tr>
              <a:tr h="229564">
                <a:tc>
                  <a:txBody>
                    <a:bodyPr/>
                    <a:lstStyle/>
                    <a:p>
                      <a:pPr algn="l" fontAlgn="b"/>
                      <a:r>
                        <a:rPr lang="en-US" sz="1400" u="none" strike="noStrike">
                          <a:effectLst/>
                        </a:rPr>
                        <a:t>Young Professionals (Gold)</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1250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354</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1854</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2560092957"/>
                  </a:ext>
                </a:extLst>
              </a:tr>
              <a:tr h="229564">
                <a:tc>
                  <a:txBody>
                    <a:bodyPr/>
                    <a:lstStyle/>
                    <a:p>
                      <a:pPr algn="l" fontAlgn="b"/>
                      <a:r>
                        <a:rPr lang="en-US" sz="1400" u="none" strike="noStrike">
                          <a:effectLst/>
                        </a:rPr>
                        <a:t>MEMS Sensor (SEN39)</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750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75</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1200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2225</a:t>
                      </a:r>
                      <a:endParaRPr lang="en-US" sz="1400" b="0" i="0" u="none" strike="noStrike">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3541353282"/>
                  </a:ext>
                </a:extLst>
              </a:tr>
              <a:tr h="415510">
                <a:tc>
                  <a:txBody>
                    <a:bodyPr/>
                    <a:lstStyle/>
                    <a:p>
                      <a:pPr algn="l" fontAlgn="b"/>
                      <a:r>
                        <a:rPr lang="en-US" sz="2000" b="1" u="none" strike="noStrike" dirty="0">
                          <a:effectLst/>
                        </a:rPr>
                        <a:t>Chapters total </a:t>
                      </a:r>
                      <a:endParaRPr lang="en-US" sz="2000" b="1"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3105</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11227</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2245</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dirty="0">
                          <a:effectLst/>
                        </a:rPr>
                        <a:t>4600</a:t>
                      </a:r>
                      <a:endParaRPr lang="en-US" sz="1400" b="0" i="0" u="none" strike="noStrike" dirty="0">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2689</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6500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1200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400" u="none" strike="noStrike">
                          <a:effectLst/>
                        </a:rPr>
                        <a:t>2000</a:t>
                      </a:r>
                      <a:endParaRPr lang="en-US" sz="1400" b="0" i="0" u="none" strike="noStrike">
                        <a:solidFill>
                          <a:srgbClr val="000000"/>
                        </a:solidFill>
                        <a:effectLst/>
                        <a:latin typeface="Calibri" panose="020F0502020204030204" pitchFamily="34" charset="0"/>
                      </a:endParaRPr>
                    </a:p>
                  </a:txBody>
                  <a:tcPr marL="9525" marR="9525" marT="9526" marB="0" anchor="b"/>
                </a:tc>
                <a:tc>
                  <a:txBody>
                    <a:bodyPr/>
                    <a:lstStyle/>
                    <a:p>
                      <a:pPr algn="r" fontAlgn="b"/>
                      <a:r>
                        <a:rPr lang="en-US" sz="1600" b="1" u="none" strike="noStrike" dirty="0">
                          <a:effectLst/>
                        </a:rPr>
                        <a:t>35166</a:t>
                      </a:r>
                      <a:endParaRPr lang="en-US" sz="1600" b="1" i="0" u="none" strike="noStrike" dirty="0">
                        <a:solidFill>
                          <a:srgbClr val="000000"/>
                        </a:solidFill>
                        <a:effectLst/>
                        <a:latin typeface="Calibri" panose="020F0502020204030204" pitchFamily="34" charset="0"/>
                      </a:endParaRPr>
                    </a:p>
                  </a:txBody>
                  <a:tcPr marL="9525" marR="9525" marT="9526" marB="0" anchor="b"/>
                </a:tc>
                <a:extLst>
                  <a:ext uri="{0D108BD9-81ED-4DB2-BD59-A6C34878D82A}">
                    <a16:rowId xmlns:a16="http://schemas.microsoft.com/office/drawing/2014/main" val="366228986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23781D80-C104-41B8-B7A2-437C983073D1}"/>
              </a:ext>
            </a:extLst>
          </p:cNvPr>
          <p:cNvSpPr>
            <a:spLocks noGrp="1" noChangeArrowheads="1"/>
          </p:cNvSpPr>
          <p:nvPr>
            <p:ph type="title"/>
          </p:nvPr>
        </p:nvSpPr>
        <p:spPr>
          <a:xfrm>
            <a:off x="685800" y="304800"/>
            <a:ext cx="7772400" cy="457200"/>
          </a:xfrm>
        </p:spPr>
        <p:txBody>
          <a:bodyPr/>
          <a:lstStyle/>
          <a:p>
            <a:r>
              <a:rPr lang="en-US" altLang="en-US"/>
              <a:t>Expenses For Your Approval</a:t>
            </a:r>
          </a:p>
        </p:txBody>
      </p:sp>
      <p:sp>
        <p:nvSpPr>
          <p:cNvPr id="10242" name="Rectangle 6">
            <a:extLst>
              <a:ext uri="{FF2B5EF4-FFF2-40B4-BE49-F238E27FC236}">
                <a16:creationId xmlns:a16="http://schemas.microsoft.com/office/drawing/2014/main" id="{C5F15BFB-44CE-4E56-833D-1A68065A10EC}"/>
              </a:ext>
            </a:extLst>
          </p:cNvPr>
          <p:cNvSpPr>
            <a:spLocks noGrp="1" noChangeArrowheads="1"/>
          </p:cNvSpPr>
          <p:nvPr>
            <p:ph type="body" idx="4294967295"/>
          </p:nvPr>
        </p:nvSpPr>
        <p:spPr>
          <a:xfrm>
            <a:off x="762000" y="1524000"/>
            <a:ext cx="7772400" cy="4114800"/>
          </a:xfrm>
        </p:spPr>
        <p:txBody>
          <a:bodyPr/>
          <a:lstStyle/>
          <a:p>
            <a:pPr marL="0" indent="0">
              <a:buFontTx/>
              <a:buNone/>
            </a:pPr>
            <a:endParaRPr lang="en-US" altLang="en-US"/>
          </a:p>
        </p:txBody>
      </p:sp>
      <p:graphicFrame>
        <p:nvGraphicFramePr>
          <p:cNvPr id="2" name="Table 1">
            <a:extLst>
              <a:ext uri="{FF2B5EF4-FFF2-40B4-BE49-F238E27FC236}">
                <a16:creationId xmlns:a16="http://schemas.microsoft.com/office/drawing/2014/main" id="{1AE3272C-FF8B-4FFB-BFFD-23BA77947CFD}"/>
              </a:ext>
            </a:extLst>
          </p:cNvPr>
          <p:cNvGraphicFramePr>
            <a:graphicFrameLocks noGrp="1"/>
          </p:cNvGraphicFramePr>
          <p:nvPr/>
        </p:nvGraphicFramePr>
        <p:xfrm>
          <a:off x="603250" y="838200"/>
          <a:ext cx="7924800" cy="5761040"/>
        </p:xfrm>
        <a:graphic>
          <a:graphicData uri="http://schemas.openxmlformats.org/drawingml/2006/table">
            <a:tbl>
              <a:tblPr>
                <a:tableStyleId>{5C22544A-7EE6-4342-B048-85BDC9FD1C3A}</a:tableStyleId>
              </a:tblPr>
              <a:tblGrid>
                <a:gridCol w="3200400">
                  <a:extLst>
                    <a:ext uri="{9D8B030D-6E8A-4147-A177-3AD203B41FA5}">
                      <a16:colId xmlns:a16="http://schemas.microsoft.com/office/drawing/2014/main" val="1535116742"/>
                    </a:ext>
                  </a:extLst>
                </a:gridCol>
                <a:gridCol w="1253378">
                  <a:extLst>
                    <a:ext uri="{9D8B030D-6E8A-4147-A177-3AD203B41FA5}">
                      <a16:colId xmlns:a16="http://schemas.microsoft.com/office/drawing/2014/main" val="3969475486"/>
                    </a:ext>
                  </a:extLst>
                </a:gridCol>
                <a:gridCol w="1735511">
                  <a:extLst>
                    <a:ext uri="{9D8B030D-6E8A-4147-A177-3AD203B41FA5}">
                      <a16:colId xmlns:a16="http://schemas.microsoft.com/office/drawing/2014/main" val="1728352167"/>
                    </a:ext>
                  </a:extLst>
                </a:gridCol>
                <a:gridCol w="1735511">
                  <a:extLst>
                    <a:ext uri="{9D8B030D-6E8A-4147-A177-3AD203B41FA5}">
                      <a16:colId xmlns:a16="http://schemas.microsoft.com/office/drawing/2014/main" val="1886180278"/>
                    </a:ext>
                  </a:extLst>
                </a:gridCol>
              </a:tblGrid>
              <a:tr h="701079">
                <a:tc>
                  <a:txBody>
                    <a:bodyPr/>
                    <a:lstStyle/>
                    <a:p>
                      <a:pPr algn="ctr" fontAlgn="b"/>
                      <a:r>
                        <a:rPr lang="en-US" sz="2000" b="1" u="none" strike="noStrike" dirty="0">
                          <a:effectLst/>
                        </a:rPr>
                        <a:t>Item</a:t>
                      </a:r>
                      <a:endParaRPr lang="en-US" sz="2000" b="1" i="0" u="none" strike="noStrike" dirty="0">
                        <a:solidFill>
                          <a:srgbClr val="000000"/>
                        </a:solidFill>
                        <a:effectLst/>
                        <a:latin typeface="Calibri" panose="020F0502020204030204" pitchFamily="34" charset="0"/>
                      </a:endParaRPr>
                    </a:p>
                  </a:txBody>
                  <a:tcPr marT="45723" marB="45723"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1" u="none" strike="noStrike" dirty="0">
                          <a:effectLst/>
                        </a:rPr>
                        <a:t>2017 Actual</a:t>
                      </a:r>
                      <a:endParaRPr lang="en-US" sz="2000" b="1" i="0" u="none" strike="noStrike" dirty="0">
                        <a:solidFill>
                          <a:srgbClr val="000000"/>
                        </a:solidFill>
                        <a:effectLst/>
                        <a:latin typeface="Calibri" panose="020F0502020204030204" pitchFamily="34" charset="0"/>
                      </a:endParaRPr>
                    </a:p>
                  </a:txBody>
                  <a:tcPr marT="45723" marB="45723"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2018 Budget</a:t>
                      </a:r>
                      <a:endParaRPr lang="en-US" sz="2000" b="1" i="0" u="none" strike="noStrike" dirty="0">
                        <a:solidFill>
                          <a:srgbClr val="000000"/>
                        </a:solidFill>
                        <a:effectLst/>
                        <a:latin typeface="Calibri" panose="020F0502020204030204" pitchFamily="34" charset="0"/>
                      </a:endParaRPr>
                    </a:p>
                  </a:txBody>
                  <a:tcPr marT="45723" marB="45723"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Y-Y Delta</a:t>
                      </a:r>
                      <a:endParaRPr lang="en-US" sz="2000" b="1" i="0" u="none" strike="noStrike" dirty="0">
                        <a:solidFill>
                          <a:srgbClr val="000000"/>
                        </a:solidFill>
                        <a:effectLst/>
                        <a:latin typeface="Calibri" panose="020F0502020204030204" pitchFamily="34" charset="0"/>
                      </a:endParaRPr>
                    </a:p>
                  </a:txBody>
                  <a:tcPr marT="45723" marB="45723"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4754341"/>
                  </a:ext>
                </a:extLst>
              </a:tr>
              <a:tr h="396262">
                <a:tc>
                  <a:txBody>
                    <a:bodyPr/>
                    <a:lstStyle/>
                    <a:p>
                      <a:pPr algn="r" fontAlgn="b"/>
                      <a:r>
                        <a:rPr lang="en-US" sz="2000" u="none" strike="noStrike" dirty="0">
                          <a:effectLst/>
                        </a:rPr>
                        <a:t>Chapter Operations</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5872</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13627</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7755</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9047052"/>
                  </a:ext>
                </a:extLst>
              </a:tr>
              <a:tr h="396262">
                <a:tc>
                  <a:txBody>
                    <a:bodyPr/>
                    <a:lstStyle/>
                    <a:p>
                      <a:pPr algn="r" fontAlgn="b"/>
                      <a:r>
                        <a:rPr lang="en-US" sz="2000" u="none" strike="noStrike" dirty="0">
                          <a:effectLst/>
                        </a:rPr>
                        <a:t>Chapter Travel/Training</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10167</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13300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3133</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6303694"/>
                  </a:ext>
                </a:extLst>
              </a:tr>
              <a:tr h="396262">
                <a:tc>
                  <a:txBody>
                    <a:bodyPr/>
                    <a:lstStyle/>
                    <a:p>
                      <a:pPr algn="r" fontAlgn="b"/>
                      <a:r>
                        <a:rPr lang="en-US" sz="2000" u="none" strike="noStrike" dirty="0">
                          <a:effectLst/>
                        </a:rPr>
                        <a:t>Section Operating</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7080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12000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4920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2680552"/>
                  </a:ext>
                </a:extLst>
              </a:tr>
              <a:tr h="396262">
                <a:tc>
                  <a:txBody>
                    <a:bodyPr/>
                    <a:lstStyle/>
                    <a:p>
                      <a:pPr algn="r" fontAlgn="b"/>
                      <a:r>
                        <a:rPr lang="en-US" sz="2000" u="none" strike="noStrike" dirty="0">
                          <a:effectLst/>
                        </a:rPr>
                        <a:t>Section Travel/Training</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18883</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5500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-13383</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7755466"/>
                  </a:ext>
                </a:extLst>
              </a:tr>
              <a:tr h="396262">
                <a:tc>
                  <a:txBody>
                    <a:bodyPr/>
                    <a:lstStyle/>
                    <a:p>
                      <a:pPr algn="r" fontAlgn="b"/>
                      <a:r>
                        <a:rPr lang="en-US" sz="2000" u="none" strike="noStrike" dirty="0">
                          <a:effectLst/>
                        </a:rPr>
                        <a:t>Conference/Workshop</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8123</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8800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677</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6401030"/>
                  </a:ext>
                </a:extLst>
              </a:tr>
              <a:tr h="396262">
                <a:tc>
                  <a:txBody>
                    <a:bodyPr/>
                    <a:lstStyle/>
                    <a:p>
                      <a:pPr algn="r" fontAlgn="b"/>
                      <a:r>
                        <a:rPr lang="en-US" sz="2000" u="none" strike="noStrike" dirty="0">
                          <a:effectLst/>
                        </a:rPr>
                        <a:t>EMBS Innovation Summit</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3709</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9000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5291</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7583108"/>
                  </a:ext>
                </a:extLst>
              </a:tr>
              <a:tr h="396262">
                <a:tc>
                  <a:txBody>
                    <a:bodyPr/>
                    <a:lstStyle/>
                    <a:p>
                      <a:pPr algn="r" fontAlgn="b"/>
                      <a:r>
                        <a:rPr lang="en-US" sz="2000" u="none" strike="noStrike" dirty="0">
                          <a:effectLst/>
                        </a:rPr>
                        <a:t>Student Liaison/K-12</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6186</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17000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10814</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6054460"/>
                  </a:ext>
                </a:extLst>
              </a:tr>
              <a:tr h="396262">
                <a:tc>
                  <a:txBody>
                    <a:bodyPr/>
                    <a:lstStyle/>
                    <a:p>
                      <a:pPr algn="r" fontAlgn="b"/>
                      <a:r>
                        <a:rPr lang="en-US" sz="2000" u="none" strike="noStrike">
                          <a:effectLst/>
                        </a:rPr>
                        <a:t>Awards</a:t>
                      </a:r>
                      <a:endParaRPr lang="en-US" sz="2000" b="0" i="0" u="none" strike="noStrike">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6030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4000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-2030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4138881"/>
                  </a:ext>
                </a:extLst>
              </a:tr>
              <a:tr h="396262">
                <a:tc>
                  <a:txBody>
                    <a:bodyPr/>
                    <a:lstStyle/>
                    <a:p>
                      <a:pPr algn="r" fontAlgn="b"/>
                      <a:r>
                        <a:rPr lang="en-US" sz="2000" u="none" strike="noStrike" dirty="0">
                          <a:effectLst/>
                        </a:rPr>
                        <a:t>Social/Networking</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1317</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3500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2183</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4271489"/>
                  </a:ext>
                </a:extLst>
              </a:tr>
              <a:tr h="701079">
                <a:tc>
                  <a:txBody>
                    <a:bodyPr/>
                    <a:lstStyle/>
                    <a:p>
                      <a:pPr algn="r" fontAlgn="b"/>
                      <a:r>
                        <a:rPr lang="en-US" sz="2000" u="none" strike="noStrike" dirty="0">
                          <a:effectLst/>
                        </a:rPr>
                        <a:t>IEEE Promotion/Out Reach</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3500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3500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7913581"/>
                  </a:ext>
                </a:extLst>
              </a:tr>
              <a:tr h="396262">
                <a:tc>
                  <a:txBody>
                    <a:bodyPr/>
                    <a:lstStyle/>
                    <a:p>
                      <a:pPr algn="r" fontAlgn="b"/>
                      <a:r>
                        <a:rPr lang="en-US" sz="2000" u="none" strike="noStrike" dirty="0">
                          <a:effectLst/>
                        </a:rPr>
                        <a:t> Loan (Green Tech)</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783</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-783</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1681405"/>
                  </a:ext>
                </a:extLst>
              </a:tr>
              <a:tr h="396262">
                <a:tc>
                  <a:txBody>
                    <a:bodyPr/>
                    <a:lstStyle/>
                    <a:p>
                      <a:pPr algn="r" fontAlgn="b"/>
                      <a:r>
                        <a:rPr lang="en-US" sz="2000" u="none" strike="noStrike" dirty="0">
                          <a:effectLst/>
                        </a:rPr>
                        <a:t>Total Expenses</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68150</a:t>
                      </a:r>
                      <a:endParaRPr lang="en-US" sz="2000" b="1"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89444</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22860</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202115"/>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a:extLst>
              <a:ext uri="{FF2B5EF4-FFF2-40B4-BE49-F238E27FC236}">
                <a16:creationId xmlns:a16="http://schemas.microsoft.com/office/drawing/2014/main" id="{3EFAEFE2-45F2-4F0A-A6EE-EC082175FDDF}"/>
              </a:ext>
            </a:extLst>
          </p:cNvPr>
          <p:cNvSpPr>
            <a:spLocks noGrp="1" noChangeArrowheads="1"/>
          </p:cNvSpPr>
          <p:nvPr>
            <p:ph type="title"/>
          </p:nvPr>
        </p:nvSpPr>
        <p:spPr>
          <a:xfrm>
            <a:off x="685800" y="304800"/>
            <a:ext cx="7772400" cy="533400"/>
          </a:xfrm>
        </p:spPr>
        <p:txBody>
          <a:bodyPr/>
          <a:lstStyle/>
          <a:p>
            <a:r>
              <a:rPr lang="en-US" altLang="en-US"/>
              <a:t>Revenue For Your Approval</a:t>
            </a:r>
          </a:p>
        </p:txBody>
      </p:sp>
      <p:sp>
        <p:nvSpPr>
          <p:cNvPr id="12290" name="TextBox 3">
            <a:extLst>
              <a:ext uri="{FF2B5EF4-FFF2-40B4-BE49-F238E27FC236}">
                <a16:creationId xmlns:a16="http://schemas.microsoft.com/office/drawing/2014/main" id="{37CE52B9-58A4-4019-92FC-8BBFAABD1912}"/>
              </a:ext>
            </a:extLst>
          </p:cNvPr>
          <p:cNvSpPr txBox="1">
            <a:spLocks noChangeArrowheads="1"/>
          </p:cNvSpPr>
          <p:nvPr/>
        </p:nvSpPr>
        <p:spPr bwMode="auto">
          <a:xfrm>
            <a:off x="1752600" y="655320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Char char="•"/>
              <a:defRPr sz="3200">
                <a:solidFill>
                  <a:srgbClr val="000099"/>
                </a:solidFill>
                <a:latin typeface="Arial" panose="020B0604020202020204" pitchFamily="34" charset="0"/>
              </a:defRPr>
            </a:lvl1pPr>
            <a:lvl2pPr marL="742950" indent="-285750">
              <a:spcBef>
                <a:spcPct val="20000"/>
              </a:spcBef>
              <a:buClr>
                <a:srgbClr val="FF0000"/>
              </a:buClr>
              <a:buChar char="•"/>
              <a:defRPr sz="2800">
                <a:solidFill>
                  <a:srgbClr val="000099"/>
                </a:solidFill>
                <a:latin typeface="Arial" panose="020B0604020202020204" pitchFamily="34" charset="0"/>
              </a:defRPr>
            </a:lvl2pPr>
            <a:lvl3pPr marL="1143000" indent="-228600">
              <a:spcBef>
                <a:spcPct val="20000"/>
              </a:spcBef>
              <a:buClr>
                <a:srgbClr val="FF0000"/>
              </a:buClr>
              <a:buChar char="•"/>
              <a:defRPr sz="2400">
                <a:solidFill>
                  <a:srgbClr val="000099"/>
                </a:solidFill>
                <a:latin typeface="Arial" panose="020B0604020202020204" pitchFamily="34" charset="0"/>
              </a:defRPr>
            </a:lvl3pPr>
            <a:lvl4pPr marL="1600200" indent="-228600">
              <a:spcBef>
                <a:spcPct val="20000"/>
              </a:spcBef>
              <a:buClr>
                <a:srgbClr val="FF0000"/>
              </a:buClr>
              <a:buChar char="•"/>
              <a:defRPr sz="2000">
                <a:solidFill>
                  <a:srgbClr val="000099"/>
                </a:solidFill>
                <a:latin typeface="Arial" panose="020B0604020202020204" pitchFamily="34" charset="0"/>
              </a:defRPr>
            </a:lvl4pPr>
            <a:lvl5pPr marL="2057400" indent="-228600">
              <a:spcBef>
                <a:spcPct val="20000"/>
              </a:spcBef>
              <a:buClr>
                <a:srgbClr val="FF0000"/>
              </a:buClr>
              <a:buChar char="•"/>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FF0000"/>
              </a:buClr>
              <a:buChar char="•"/>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FF0000"/>
              </a:buClr>
              <a:buChar char="•"/>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FF0000"/>
              </a:buClr>
              <a:buChar char="•"/>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FF0000"/>
              </a:buClr>
              <a:buChar char="•"/>
              <a:defRPr sz="2000">
                <a:solidFill>
                  <a:srgbClr val="000099"/>
                </a:solidFill>
                <a:latin typeface="Arial" panose="020B0604020202020204" pitchFamily="34" charset="0"/>
              </a:defRPr>
            </a:lvl9pPr>
          </a:lstStyle>
          <a:p>
            <a:pPr eaLnBrk="1" hangingPunct="1">
              <a:spcBef>
                <a:spcPct val="0"/>
              </a:spcBef>
              <a:buClrTx/>
              <a:buFontTx/>
              <a:buNone/>
            </a:pPr>
            <a:r>
              <a:rPr lang="en-US" altLang="en-US" sz="1400">
                <a:solidFill>
                  <a:schemeClr val="tx1"/>
                </a:solidFill>
              </a:rPr>
              <a:t>* Joint with CAS/SSC, CEDA, TMC, COMSOC/SP, &amp; WIE</a:t>
            </a:r>
          </a:p>
        </p:txBody>
      </p:sp>
      <p:pic>
        <p:nvPicPr>
          <p:cNvPr id="2" name="Table 1">
            <a:extLst>
              <a:ext uri="{FF2B5EF4-FFF2-40B4-BE49-F238E27FC236}">
                <a16:creationId xmlns:a16="http://schemas.microsoft.com/office/drawing/2014/main" id="{D69D27DF-672D-4C17-91D9-91956D95B586}"/>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143000"/>
            <a:ext cx="6515100" cy="5232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E32EE743-C2DF-4926-BECA-4581013744B7}"/>
              </a:ext>
            </a:extLst>
          </p:cNvPr>
          <p:cNvGraphicFramePr>
            <a:graphicFrameLocks noGrp="1"/>
          </p:cNvGraphicFramePr>
          <p:nvPr>
            <p:extLst>
              <p:ext uri="{D42A27DB-BD31-4B8C-83A1-F6EECF244321}">
                <p14:modId xmlns:p14="http://schemas.microsoft.com/office/powerpoint/2010/main" val="507050815"/>
              </p:ext>
            </p:extLst>
          </p:nvPr>
        </p:nvGraphicFramePr>
        <p:xfrm>
          <a:off x="1333500" y="5471154"/>
          <a:ext cx="6438900" cy="396246"/>
        </p:xfrm>
        <a:graphic>
          <a:graphicData uri="http://schemas.openxmlformats.org/drawingml/2006/table">
            <a:tbl>
              <a:tblPr>
                <a:tableStyleId>{5C22544A-7EE6-4342-B048-85BDC9FD1C3A}</a:tableStyleId>
              </a:tblPr>
              <a:tblGrid>
                <a:gridCol w="2857500">
                  <a:extLst>
                    <a:ext uri="{9D8B030D-6E8A-4147-A177-3AD203B41FA5}">
                      <a16:colId xmlns:a16="http://schemas.microsoft.com/office/drawing/2014/main" val="1577615419"/>
                    </a:ext>
                  </a:extLst>
                </a:gridCol>
                <a:gridCol w="1752600">
                  <a:extLst>
                    <a:ext uri="{9D8B030D-6E8A-4147-A177-3AD203B41FA5}">
                      <a16:colId xmlns:a16="http://schemas.microsoft.com/office/drawing/2014/main" val="1651714639"/>
                    </a:ext>
                  </a:extLst>
                </a:gridCol>
                <a:gridCol w="1828800">
                  <a:extLst>
                    <a:ext uri="{9D8B030D-6E8A-4147-A177-3AD203B41FA5}">
                      <a16:colId xmlns:a16="http://schemas.microsoft.com/office/drawing/2014/main" val="66985676"/>
                    </a:ext>
                  </a:extLst>
                </a:gridCol>
              </a:tblGrid>
              <a:tr h="304800">
                <a:tc>
                  <a:txBody>
                    <a:bodyPr/>
                    <a:lstStyle/>
                    <a:p>
                      <a:pPr algn="r" fontAlgn="b"/>
                      <a:r>
                        <a:rPr lang="en-US" sz="2000" u="none" strike="noStrike" dirty="0">
                          <a:effectLst/>
                        </a:rPr>
                        <a:t>Total Expenses</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68150</a:t>
                      </a:r>
                      <a:endParaRPr lang="en-US" sz="2000" b="1"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89444</a:t>
                      </a:r>
                      <a:endParaRPr lang="en-US" sz="2000" b="0" i="0" u="none" strike="noStrike" dirty="0">
                        <a:solidFill>
                          <a:srgbClr val="000000"/>
                        </a:solidFill>
                        <a:effectLst/>
                        <a:latin typeface="Calibri" panose="020F0502020204030204" pitchFamily="34" charset="0"/>
                      </a:endParaRPr>
                    </a:p>
                  </a:txBody>
                  <a:tcPr marT="45723" marB="45723"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857569"/>
                  </a:ext>
                </a:extLst>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4B6271DD-343C-44EE-8951-D01CA97F70B9}"/>
              </a:ext>
            </a:extLst>
          </p:cNvPr>
          <p:cNvSpPr>
            <a:spLocks noGrp="1" noChangeArrowheads="1"/>
          </p:cNvSpPr>
          <p:nvPr>
            <p:ph type="title" idx="4294967295"/>
          </p:nvPr>
        </p:nvSpPr>
        <p:spPr>
          <a:xfrm>
            <a:off x="685800" y="304800"/>
            <a:ext cx="7772400" cy="685800"/>
          </a:xfrm>
        </p:spPr>
        <p:txBody>
          <a:bodyPr/>
          <a:lstStyle/>
          <a:p>
            <a:r>
              <a:rPr lang="en-US" altLang="en-US"/>
              <a:t>CTS 5 Year Summary</a:t>
            </a:r>
          </a:p>
        </p:txBody>
      </p:sp>
      <p:graphicFrame>
        <p:nvGraphicFramePr>
          <p:cNvPr id="2" name="Content Placeholder 1">
            <a:extLst>
              <a:ext uri="{FF2B5EF4-FFF2-40B4-BE49-F238E27FC236}">
                <a16:creationId xmlns:a16="http://schemas.microsoft.com/office/drawing/2014/main" id="{9F9EDD95-3326-4F33-9F65-FF1DA5AF0E0B}"/>
              </a:ext>
            </a:extLst>
          </p:cNvPr>
          <p:cNvGraphicFramePr>
            <a:graphicFrameLocks noGrp="1"/>
          </p:cNvGraphicFramePr>
          <p:nvPr>
            <p:ph idx="4294967295"/>
          </p:nvPr>
        </p:nvGraphicFramePr>
        <p:xfrm>
          <a:off x="381000" y="1219200"/>
          <a:ext cx="8458199" cy="5112031"/>
        </p:xfrm>
        <a:graphic>
          <a:graphicData uri="http://schemas.openxmlformats.org/drawingml/2006/table">
            <a:tbl>
              <a:tblPr>
                <a:tableStyleId>{5C22544A-7EE6-4342-B048-85BDC9FD1C3A}</a:tableStyleId>
              </a:tblPr>
              <a:tblGrid>
                <a:gridCol w="2703137">
                  <a:extLst>
                    <a:ext uri="{9D8B030D-6E8A-4147-A177-3AD203B41FA5}">
                      <a16:colId xmlns:a16="http://schemas.microsoft.com/office/drawing/2014/main" val="466043401"/>
                    </a:ext>
                  </a:extLst>
                </a:gridCol>
                <a:gridCol w="979181">
                  <a:extLst>
                    <a:ext uri="{9D8B030D-6E8A-4147-A177-3AD203B41FA5}">
                      <a16:colId xmlns:a16="http://schemas.microsoft.com/office/drawing/2014/main" val="2130164165"/>
                    </a:ext>
                  </a:extLst>
                </a:gridCol>
                <a:gridCol w="1233236">
                  <a:extLst>
                    <a:ext uri="{9D8B030D-6E8A-4147-A177-3AD203B41FA5}">
                      <a16:colId xmlns:a16="http://schemas.microsoft.com/office/drawing/2014/main" val="309526443"/>
                    </a:ext>
                  </a:extLst>
                </a:gridCol>
                <a:gridCol w="1239052">
                  <a:extLst>
                    <a:ext uri="{9D8B030D-6E8A-4147-A177-3AD203B41FA5}">
                      <a16:colId xmlns:a16="http://schemas.microsoft.com/office/drawing/2014/main" val="4079556246"/>
                    </a:ext>
                  </a:extLst>
                </a:gridCol>
                <a:gridCol w="1140161">
                  <a:extLst>
                    <a:ext uri="{9D8B030D-6E8A-4147-A177-3AD203B41FA5}">
                      <a16:colId xmlns:a16="http://schemas.microsoft.com/office/drawing/2014/main" val="374010449"/>
                    </a:ext>
                  </a:extLst>
                </a:gridCol>
                <a:gridCol w="1163432">
                  <a:extLst>
                    <a:ext uri="{9D8B030D-6E8A-4147-A177-3AD203B41FA5}">
                      <a16:colId xmlns:a16="http://schemas.microsoft.com/office/drawing/2014/main" val="3557761132"/>
                    </a:ext>
                  </a:extLst>
                </a:gridCol>
              </a:tblGrid>
              <a:tr h="396204">
                <a:tc>
                  <a:txBody>
                    <a:bodyPr/>
                    <a:lstStyle/>
                    <a:p>
                      <a:pPr algn="l" fontAlgn="b"/>
                      <a:r>
                        <a:rPr lang="en-US" sz="2000" b="1" u="none" strike="noStrike" dirty="0">
                          <a:effectLst/>
                        </a:rPr>
                        <a:t>CBRS Record</a:t>
                      </a:r>
                      <a:endParaRPr lang="en-US" sz="2000" b="1" i="0" u="none" strike="noStrike" dirty="0">
                        <a:solidFill>
                          <a:srgbClr val="000000"/>
                        </a:solidFill>
                        <a:effectLst/>
                        <a:latin typeface="Calibri" panose="020F0502020204030204" pitchFamily="34" charset="0"/>
                      </a:endParaRPr>
                    </a:p>
                  </a:txBody>
                  <a:tcPr marT="45716" marB="45716"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2017</a:t>
                      </a:r>
                      <a:endParaRPr lang="en-US" sz="2000" b="1" i="0" u="none" strike="noStrike" dirty="0">
                        <a:solidFill>
                          <a:srgbClr val="000000"/>
                        </a:solidFill>
                        <a:effectLst/>
                        <a:latin typeface="Calibri" panose="020F050202020403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2016</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2015</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2014</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2013</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9267600"/>
                  </a:ext>
                </a:extLst>
              </a:tr>
              <a:tr h="396204">
                <a:tc>
                  <a:txBody>
                    <a:bodyPr/>
                    <a:lstStyle/>
                    <a:p>
                      <a:pPr algn="l" fontAlgn="ctr"/>
                      <a:r>
                        <a:rPr lang="en-US" sz="2000" b="1" u="none" strike="noStrike" dirty="0">
                          <a:effectLst/>
                        </a:rPr>
                        <a:t>Opening Balance:</a:t>
                      </a:r>
                      <a:endParaRPr lang="en-US" sz="2000" b="1" i="0" u="none" strike="noStrike" dirty="0">
                        <a:solidFill>
                          <a:srgbClr val="000000"/>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58495</a:t>
                      </a:r>
                      <a:endParaRPr lang="en-US" sz="2000" b="1" i="0" u="none" strike="noStrike" dirty="0">
                        <a:solidFill>
                          <a:srgbClr val="000000"/>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82966</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u="none" strike="noStrike">
                          <a:effectLst/>
                        </a:rPr>
                        <a:t>33946</a:t>
                      </a:r>
                      <a:endParaRPr lang="en-US" sz="2000" b="1" i="0" u="none" strike="noStrike">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39271</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20718</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9799147"/>
                  </a:ext>
                </a:extLst>
              </a:tr>
              <a:tr h="609526">
                <a:tc>
                  <a:txBody>
                    <a:bodyPr/>
                    <a:lstStyle/>
                    <a:p>
                      <a:pPr algn="l" fontAlgn="ctr"/>
                      <a:r>
                        <a:rPr lang="en-US" sz="2000" u="none" strike="noStrike" baseline="0" dirty="0">
                          <a:solidFill>
                            <a:schemeClr val="tx2">
                              <a:lumMod val="50000"/>
                              <a:lumOff val="50000"/>
                            </a:schemeClr>
                          </a:solidFill>
                          <a:effectLst/>
                        </a:rPr>
                        <a:t>PayPal Gross Activity</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11165</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8757</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13978</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7260</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20605</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306003"/>
                  </a:ext>
                </a:extLst>
              </a:tr>
              <a:tr h="396204">
                <a:tc>
                  <a:txBody>
                    <a:bodyPr/>
                    <a:lstStyle/>
                    <a:p>
                      <a:pPr algn="l" fontAlgn="ctr"/>
                      <a:r>
                        <a:rPr lang="en-US" sz="2000" u="none" strike="noStrike" baseline="0" dirty="0">
                          <a:solidFill>
                            <a:schemeClr val="tx2">
                              <a:lumMod val="50000"/>
                              <a:lumOff val="50000"/>
                            </a:schemeClr>
                          </a:solidFill>
                          <a:effectLst/>
                        </a:rPr>
                        <a:t>Deposits</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1263</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7312</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5729</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6150</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11490</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4081838"/>
                  </a:ext>
                </a:extLst>
              </a:tr>
              <a:tr h="396204">
                <a:tc>
                  <a:txBody>
                    <a:bodyPr/>
                    <a:lstStyle/>
                    <a:p>
                      <a:pPr algn="l" fontAlgn="ctr"/>
                      <a:r>
                        <a:rPr lang="en-US" sz="2000" u="none" strike="noStrike" baseline="0" dirty="0">
                          <a:solidFill>
                            <a:schemeClr val="tx2">
                              <a:lumMod val="50000"/>
                              <a:lumOff val="50000"/>
                            </a:schemeClr>
                          </a:solidFill>
                          <a:effectLst/>
                        </a:rPr>
                        <a:t>ACH Deposits</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 </a:t>
                      </a:r>
                      <a:endParaRPr lang="en-US" sz="2000" b="0" i="0" u="none" strike="noStrike" baseline="0">
                        <a:solidFill>
                          <a:schemeClr val="tx2">
                            <a:lumMod val="50000"/>
                            <a:lumOff val="50000"/>
                          </a:schemeClr>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 </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 </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1000</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1000</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9432572"/>
                  </a:ext>
                </a:extLst>
              </a:tr>
              <a:tr h="396204">
                <a:tc>
                  <a:txBody>
                    <a:bodyPr/>
                    <a:lstStyle/>
                    <a:p>
                      <a:pPr algn="l" fontAlgn="ctr"/>
                      <a:r>
                        <a:rPr lang="en-US" sz="2000" u="none" strike="noStrike" baseline="0" dirty="0">
                          <a:solidFill>
                            <a:schemeClr val="tx2">
                              <a:lumMod val="50000"/>
                              <a:lumOff val="50000"/>
                            </a:schemeClr>
                          </a:solidFill>
                          <a:effectLst/>
                        </a:rPr>
                        <a:t>Interest Paid</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273</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217</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119</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115</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148</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4952593"/>
                  </a:ext>
                </a:extLst>
              </a:tr>
              <a:tr h="540185">
                <a:tc>
                  <a:txBody>
                    <a:bodyPr/>
                    <a:lstStyle/>
                    <a:p>
                      <a:pPr algn="l" fontAlgn="ctr"/>
                      <a:r>
                        <a:rPr lang="en-US" sz="2000" u="none" strike="noStrike" baseline="0" dirty="0" err="1">
                          <a:solidFill>
                            <a:schemeClr val="tx2">
                              <a:lumMod val="50000"/>
                              <a:lumOff val="50000"/>
                            </a:schemeClr>
                          </a:solidFill>
                          <a:effectLst/>
                        </a:rPr>
                        <a:t>Paypal</a:t>
                      </a:r>
                      <a:r>
                        <a:rPr lang="en-US" sz="2000" u="none" strike="noStrike" baseline="0" dirty="0">
                          <a:solidFill>
                            <a:schemeClr val="tx2">
                              <a:lumMod val="50000"/>
                              <a:lumOff val="50000"/>
                            </a:schemeClr>
                          </a:solidFill>
                          <a:effectLst/>
                        </a:rPr>
                        <a:t> Fees Activity</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-266</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-201</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-333</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-158</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-274</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5017850"/>
                  </a:ext>
                </a:extLst>
              </a:tr>
              <a:tr h="396204">
                <a:tc>
                  <a:txBody>
                    <a:bodyPr/>
                    <a:lstStyle/>
                    <a:p>
                      <a:pPr algn="l" fontAlgn="ctr"/>
                      <a:r>
                        <a:rPr lang="en-US" sz="2000" u="none" strike="noStrike" baseline="0" dirty="0">
                          <a:solidFill>
                            <a:schemeClr val="tx2">
                              <a:lumMod val="50000"/>
                              <a:lumOff val="50000"/>
                            </a:schemeClr>
                          </a:solidFill>
                          <a:effectLst/>
                        </a:rPr>
                        <a:t>IEEE CB Card</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-1377</a:t>
                      </a:r>
                      <a:endParaRPr lang="en-US" sz="2000" b="0" i="0" u="none" strike="noStrike" baseline="0">
                        <a:solidFill>
                          <a:schemeClr val="tx2">
                            <a:lumMod val="50000"/>
                            <a:lumOff val="50000"/>
                          </a:schemeClr>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-2319</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-10403</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-4511</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-4377</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977477"/>
                  </a:ext>
                </a:extLst>
              </a:tr>
              <a:tr h="396204">
                <a:tc>
                  <a:txBody>
                    <a:bodyPr/>
                    <a:lstStyle/>
                    <a:p>
                      <a:pPr algn="l" fontAlgn="ctr"/>
                      <a:r>
                        <a:rPr lang="en-US" sz="2000" u="none" strike="noStrike" baseline="0" dirty="0">
                          <a:solidFill>
                            <a:schemeClr val="tx2">
                              <a:lumMod val="50000"/>
                              <a:lumOff val="50000"/>
                            </a:schemeClr>
                          </a:solidFill>
                          <a:effectLst/>
                        </a:rPr>
                        <a:t>Checks Paid</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-67025</a:t>
                      </a:r>
                      <a:endParaRPr lang="en-US" sz="2000" b="0" i="0" u="none" strike="noStrike" baseline="0">
                        <a:solidFill>
                          <a:schemeClr val="tx2">
                            <a:lumMod val="50000"/>
                            <a:lumOff val="50000"/>
                          </a:schemeClr>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-68698</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-54195</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-58370</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-71813</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9540406"/>
                  </a:ext>
                </a:extLst>
              </a:tr>
              <a:tr h="396204">
                <a:tc>
                  <a:txBody>
                    <a:bodyPr/>
                    <a:lstStyle/>
                    <a:p>
                      <a:pPr algn="l" fontAlgn="ctr"/>
                      <a:r>
                        <a:rPr lang="en-US" sz="2000" u="none" strike="noStrike" baseline="0" dirty="0">
                          <a:solidFill>
                            <a:schemeClr val="tx2">
                              <a:lumMod val="50000"/>
                              <a:lumOff val="50000"/>
                            </a:schemeClr>
                          </a:solidFill>
                          <a:effectLst/>
                        </a:rPr>
                        <a:t>IEEE Transfers</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28932</a:t>
                      </a:r>
                      <a:endParaRPr lang="en-US" sz="2000" b="0" i="0" u="none" strike="noStrike" baseline="0" dirty="0">
                        <a:solidFill>
                          <a:schemeClr val="tx2">
                            <a:lumMod val="50000"/>
                            <a:lumOff val="50000"/>
                          </a:schemeClr>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a:solidFill>
                            <a:schemeClr val="tx2">
                              <a:lumMod val="50000"/>
                              <a:lumOff val="50000"/>
                            </a:schemeClr>
                          </a:solidFill>
                          <a:effectLst/>
                        </a:rPr>
                        <a:t>30461</a:t>
                      </a:r>
                      <a:endParaRPr lang="en-US" sz="2000" b="0" i="0" u="none" strike="noStrike" baseline="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94124</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43189</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baseline="0" dirty="0">
                          <a:solidFill>
                            <a:schemeClr val="tx2">
                              <a:lumMod val="50000"/>
                              <a:lumOff val="50000"/>
                            </a:schemeClr>
                          </a:solidFill>
                          <a:effectLst/>
                        </a:rPr>
                        <a:t>61773</a:t>
                      </a:r>
                      <a:endParaRPr lang="en-US" sz="2000" b="0" i="0" u="none" strike="noStrike" baseline="0" dirty="0">
                        <a:solidFill>
                          <a:schemeClr val="tx2">
                            <a:lumMod val="50000"/>
                            <a:lumOff val="50000"/>
                          </a:schemeClr>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5024716"/>
                  </a:ext>
                </a:extLst>
              </a:tr>
              <a:tr h="396204">
                <a:tc>
                  <a:txBody>
                    <a:bodyPr/>
                    <a:lstStyle/>
                    <a:p>
                      <a:pPr algn="l"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T="45716" marB="45716">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T="45716" marB="45716"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7568349"/>
                  </a:ext>
                </a:extLst>
              </a:tr>
              <a:tr h="396204">
                <a:tc>
                  <a:txBody>
                    <a:bodyPr/>
                    <a:lstStyle/>
                    <a:p>
                      <a:pPr algn="l" fontAlgn="ctr"/>
                      <a:r>
                        <a:rPr lang="en-US" sz="2000" b="1" u="none" strike="noStrike" dirty="0">
                          <a:effectLst/>
                        </a:rPr>
                        <a:t>Closing Balance:</a:t>
                      </a:r>
                      <a:endParaRPr lang="en-US" sz="2000" b="1" i="0" u="none" strike="noStrike" dirty="0">
                        <a:solidFill>
                          <a:srgbClr val="000000"/>
                        </a:solidFill>
                        <a:effectLst/>
                        <a:latin typeface="Arial" panose="020B0604020202020204" pitchFamily="34" charset="0"/>
                      </a:endParaRPr>
                    </a:p>
                  </a:txBody>
                  <a:tcPr marT="45716" marB="45716"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31459</a:t>
                      </a:r>
                      <a:endParaRPr lang="en-US" sz="2000" b="1" i="0" u="none" strike="noStrike" dirty="0">
                        <a:solidFill>
                          <a:srgbClr val="000000"/>
                        </a:solidFill>
                        <a:effectLst/>
                        <a:latin typeface="Arial" panose="020B060402020202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58495</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82966</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33946</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39271</a:t>
                      </a:r>
                      <a:endParaRPr lang="en-US" sz="2000" b="1" i="0" u="none" strike="noStrike" dirty="0">
                        <a:solidFill>
                          <a:srgbClr val="000000"/>
                        </a:solidFill>
                        <a:effectLst/>
                        <a:latin typeface="Calibri" panose="020F0502020204030204" pitchFamily="34" charset="0"/>
                      </a:endParaRPr>
                    </a:p>
                  </a:txBody>
                  <a:tcPr marT="45716" marB="45716"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483015"/>
                  </a:ext>
                </a:extLst>
              </a:tr>
            </a:tbl>
          </a:graphicData>
        </a:graphic>
      </p:graphicFrame>
      <p:grpSp>
        <p:nvGrpSpPr>
          <p:cNvPr id="14432" name="Group 4">
            <a:extLst>
              <a:ext uri="{FF2B5EF4-FFF2-40B4-BE49-F238E27FC236}">
                <a16:creationId xmlns:a16="http://schemas.microsoft.com/office/drawing/2014/main" id="{7BC37E55-5C61-4AF9-BB4C-AD9C00BE99A9}"/>
              </a:ext>
            </a:extLst>
          </p:cNvPr>
          <p:cNvGrpSpPr>
            <a:grpSpLocks/>
          </p:cNvGrpSpPr>
          <p:nvPr/>
        </p:nvGrpSpPr>
        <p:grpSpPr bwMode="auto">
          <a:xfrm>
            <a:off x="-368300" y="-26988"/>
            <a:ext cx="2070100" cy="60326"/>
            <a:chOff x="0" y="0"/>
            <a:chExt cx="1291590" cy="19050"/>
          </a:xfrm>
        </p:grpSpPr>
        <p:sp>
          <p:nvSpPr>
            <p:cNvPr id="6" name="Shape 165364">
              <a:extLst>
                <a:ext uri="{FF2B5EF4-FFF2-40B4-BE49-F238E27FC236}">
                  <a16:creationId xmlns:a16="http://schemas.microsoft.com/office/drawing/2014/main" id="{6DFF84C6-6862-4AEC-AA9D-C5BDBA17D5AD}"/>
                </a:ext>
              </a:extLst>
            </p:cNvPr>
            <p:cNvSpPr/>
            <p:nvPr/>
          </p:nvSpPr>
          <p:spPr>
            <a:xfrm>
              <a:off x="0" y="0"/>
              <a:ext cx="1291590" cy="19050"/>
            </a:xfrm>
            <a:custGeom>
              <a:avLst/>
              <a:gdLst/>
              <a:ahLst/>
              <a:cxnLst/>
              <a:rect l="0" t="0" r="0" b="0"/>
              <a:pathLst>
                <a:path w="1291590" h="19050">
                  <a:moveTo>
                    <a:pt x="0" y="0"/>
                  </a:moveTo>
                  <a:lnTo>
                    <a:pt x="1291590" y="0"/>
                  </a:lnTo>
                  <a:lnTo>
                    <a:pt x="1291590" y="19050"/>
                  </a:lnTo>
                  <a:lnTo>
                    <a:pt x="0" y="1905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defRPr/>
              </a:pPr>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D8408BA6-B3A7-442A-8A23-DF24E2F33C64}"/>
              </a:ext>
            </a:extLst>
          </p:cNvPr>
          <p:cNvSpPr>
            <a:spLocks noGrp="1" noChangeArrowheads="1"/>
          </p:cNvSpPr>
          <p:nvPr>
            <p:ph type="title" idx="4294967295"/>
          </p:nvPr>
        </p:nvSpPr>
        <p:spPr>
          <a:xfrm>
            <a:off x="457200" y="381000"/>
            <a:ext cx="7772400" cy="609600"/>
          </a:xfrm>
        </p:spPr>
        <p:txBody>
          <a:bodyPr/>
          <a:lstStyle/>
          <a:p>
            <a:r>
              <a:rPr lang="en-US" altLang="en-US"/>
              <a:t>CTS 5 Year Investment Reserve</a:t>
            </a:r>
          </a:p>
        </p:txBody>
      </p:sp>
      <p:sp>
        <p:nvSpPr>
          <p:cNvPr id="15362" name="Rectangle 3">
            <a:extLst>
              <a:ext uri="{FF2B5EF4-FFF2-40B4-BE49-F238E27FC236}">
                <a16:creationId xmlns:a16="http://schemas.microsoft.com/office/drawing/2014/main" id="{30A1CE25-7946-45B0-BC29-01ED34F746DD}"/>
              </a:ext>
            </a:extLst>
          </p:cNvPr>
          <p:cNvSpPr>
            <a:spLocks noGrp="1" noChangeArrowheads="1"/>
          </p:cNvSpPr>
          <p:nvPr>
            <p:ph type="body" idx="4294967295"/>
          </p:nvPr>
        </p:nvSpPr>
        <p:spPr>
          <a:xfrm>
            <a:off x="762000" y="1371600"/>
            <a:ext cx="7772400" cy="4419600"/>
          </a:xfrm>
        </p:spPr>
        <p:txBody>
          <a:bodyPr/>
          <a:lstStyle/>
          <a:p>
            <a:pPr marL="0" indent="0">
              <a:lnSpc>
                <a:spcPct val="80000"/>
              </a:lnSpc>
              <a:buFontTx/>
              <a:buNone/>
            </a:pPr>
            <a:endParaRPr lang="en-US" altLang="en-US" sz="2800"/>
          </a:p>
        </p:txBody>
      </p:sp>
      <p:graphicFrame>
        <p:nvGraphicFramePr>
          <p:cNvPr id="3" name="Table 2">
            <a:extLst>
              <a:ext uri="{FF2B5EF4-FFF2-40B4-BE49-F238E27FC236}">
                <a16:creationId xmlns:a16="http://schemas.microsoft.com/office/drawing/2014/main" id="{F5F98DA6-4804-4CF7-81D6-06F994792BAE}"/>
              </a:ext>
            </a:extLst>
          </p:cNvPr>
          <p:cNvGraphicFramePr>
            <a:graphicFrameLocks noGrp="1"/>
          </p:cNvGraphicFramePr>
          <p:nvPr/>
        </p:nvGraphicFramePr>
        <p:xfrm>
          <a:off x="304800" y="1066800"/>
          <a:ext cx="8534399" cy="5068893"/>
        </p:xfrm>
        <a:graphic>
          <a:graphicData uri="http://schemas.openxmlformats.org/drawingml/2006/table">
            <a:tbl>
              <a:tblPr>
                <a:tableStyleId>{5C22544A-7EE6-4342-B048-85BDC9FD1C3A}</a:tableStyleId>
              </a:tblPr>
              <a:tblGrid>
                <a:gridCol w="2448843">
                  <a:extLst>
                    <a:ext uri="{9D8B030D-6E8A-4147-A177-3AD203B41FA5}">
                      <a16:colId xmlns:a16="http://schemas.microsoft.com/office/drawing/2014/main" val="1861846360"/>
                    </a:ext>
                  </a:extLst>
                </a:gridCol>
                <a:gridCol w="1224421">
                  <a:extLst>
                    <a:ext uri="{9D8B030D-6E8A-4147-A177-3AD203B41FA5}">
                      <a16:colId xmlns:a16="http://schemas.microsoft.com/office/drawing/2014/main" val="2569077313"/>
                    </a:ext>
                  </a:extLst>
                </a:gridCol>
                <a:gridCol w="1242696">
                  <a:extLst>
                    <a:ext uri="{9D8B030D-6E8A-4147-A177-3AD203B41FA5}">
                      <a16:colId xmlns:a16="http://schemas.microsoft.com/office/drawing/2014/main" val="2553566336"/>
                    </a:ext>
                  </a:extLst>
                </a:gridCol>
                <a:gridCol w="1224421">
                  <a:extLst>
                    <a:ext uri="{9D8B030D-6E8A-4147-A177-3AD203B41FA5}">
                      <a16:colId xmlns:a16="http://schemas.microsoft.com/office/drawing/2014/main" val="3761627051"/>
                    </a:ext>
                  </a:extLst>
                </a:gridCol>
                <a:gridCol w="1169597">
                  <a:extLst>
                    <a:ext uri="{9D8B030D-6E8A-4147-A177-3AD203B41FA5}">
                      <a16:colId xmlns:a16="http://schemas.microsoft.com/office/drawing/2014/main" val="1958185824"/>
                    </a:ext>
                  </a:extLst>
                </a:gridCol>
                <a:gridCol w="1224421">
                  <a:extLst>
                    <a:ext uri="{9D8B030D-6E8A-4147-A177-3AD203B41FA5}">
                      <a16:colId xmlns:a16="http://schemas.microsoft.com/office/drawing/2014/main" val="3183163046"/>
                    </a:ext>
                  </a:extLst>
                </a:gridCol>
              </a:tblGrid>
              <a:tr h="701038">
                <a:tc>
                  <a:txBody>
                    <a:bodyPr/>
                    <a:lstStyle/>
                    <a:p>
                      <a:pPr algn="l" fontAlgn="b"/>
                      <a:r>
                        <a:rPr lang="en-US" sz="2000" b="1" u="none" strike="noStrike" dirty="0">
                          <a:effectLst/>
                        </a:rPr>
                        <a:t>Reserves Analysis</a:t>
                      </a:r>
                      <a:endParaRPr lang="en-US" sz="2000" b="1" i="0" u="none" strike="noStrike" dirty="0">
                        <a:solidFill>
                          <a:srgbClr val="000000"/>
                        </a:solidFill>
                        <a:effectLst/>
                        <a:latin typeface="Calibri" panose="020F0502020204030204" pitchFamily="34" charset="0"/>
                      </a:endParaRPr>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End 2013</a:t>
                      </a:r>
                      <a:endParaRPr lang="en-US" sz="2000" b="1" i="0" u="none" strike="noStrike" dirty="0">
                        <a:solidFill>
                          <a:srgbClr val="000000"/>
                        </a:solidFill>
                        <a:effectLst/>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End 2014</a:t>
                      </a:r>
                      <a:endParaRPr lang="en-US" sz="2000" b="1" i="0" u="none" strike="noStrike" dirty="0">
                        <a:solidFill>
                          <a:srgbClr val="000000"/>
                        </a:solidFill>
                        <a:effectLst/>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End 2015</a:t>
                      </a:r>
                      <a:endParaRPr lang="en-US" sz="2000" b="1" i="0" u="none" strike="noStrike" dirty="0">
                        <a:solidFill>
                          <a:srgbClr val="000000"/>
                        </a:solidFill>
                        <a:effectLst/>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End 2016</a:t>
                      </a:r>
                      <a:endParaRPr lang="en-US" sz="2000" b="1" i="0" u="none" strike="noStrike" dirty="0">
                        <a:solidFill>
                          <a:srgbClr val="000000"/>
                        </a:solidFill>
                        <a:effectLst/>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End 2017</a:t>
                      </a:r>
                      <a:endParaRPr lang="en-US" sz="2000" b="1" i="0" u="none" strike="noStrike" dirty="0">
                        <a:solidFill>
                          <a:srgbClr val="000000"/>
                        </a:solidFill>
                        <a:effectLst/>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052817"/>
                  </a:ext>
                </a:extLst>
              </a:tr>
              <a:tr h="484603">
                <a:tc>
                  <a:txBody>
                    <a:bodyPr/>
                    <a:lstStyle/>
                    <a:p>
                      <a:pPr algn="l" fontAlgn="b"/>
                      <a:r>
                        <a:rPr lang="en-US" sz="2000" u="none" strike="noStrike" dirty="0">
                          <a:effectLst/>
                        </a:rPr>
                        <a:t>Cash Reserves</a:t>
                      </a:r>
                      <a:endParaRPr lang="en-US" sz="2000" b="1" i="0" u="none" strike="noStrike" dirty="0">
                        <a:solidFill>
                          <a:srgbClr val="000000"/>
                        </a:solidFill>
                        <a:effectLst/>
                        <a:latin typeface="Calibri" panose="020F0502020204030204" pitchFamily="34" charset="0"/>
                      </a:endParaRPr>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35,649</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32,603</a:t>
                      </a:r>
                      <a:endParaRPr lang="en-US" sz="2000" b="0" i="0" u="none" strike="noStrike">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68,656</a:t>
                      </a:r>
                      <a:endParaRPr lang="en-US" sz="2000" b="0" i="0" u="none" strike="noStrike">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rPr>
                        <a:t>30,082</a:t>
                      </a:r>
                      <a:endParaRPr lang="en-US" sz="2000" b="0" i="0" u="none" strike="noStrike">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31,459</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7680001"/>
                  </a:ext>
                </a:extLst>
              </a:tr>
              <a:tr h="701038">
                <a:tc>
                  <a:txBody>
                    <a:bodyPr/>
                    <a:lstStyle/>
                    <a:p>
                      <a:pPr algn="l" fontAlgn="b"/>
                      <a:r>
                        <a:rPr lang="en-US" sz="2000" u="none" strike="noStrike" dirty="0">
                          <a:effectLst/>
                        </a:rPr>
                        <a:t>Investment Reserves</a:t>
                      </a:r>
                      <a:endParaRPr lang="en-US" sz="2000" b="1" i="0" u="none" strike="noStrike" dirty="0">
                        <a:solidFill>
                          <a:srgbClr val="000000"/>
                        </a:solidFill>
                        <a:effectLst/>
                        <a:latin typeface="Calibri" panose="020F0502020204030204" pitchFamily="34" charset="0"/>
                      </a:endParaRPr>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83,310</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88,069</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87,782</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92,557</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i="1" u="none" strike="noStrike" dirty="0">
                          <a:solidFill>
                            <a:srgbClr val="C00000"/>
                          </a:solidFill>
                          <a:effectLst/>
                        </a:rPr>
                        <a:t>106,439</a:t>
                      </a:r>
                      <a:endParaRPr lang="en-US" sz="2000" b="1" i="1" u="none" strike="noStrike" dirty="0">
                        <a:solidFill>
                          <a:srgbClr val="C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1297844"/>
                  </a:ext>
                </a:extLst>
              </a:tr>
              <a:tr h="503988">
                <a:tc>
                  <a:txBody>
                    <a:bodyPr/>
                    <a:lstStyle/>
                    <a:p>
                      <a:pPr algn="l" fontAlgn="b"/>
                      <a:r>
                        <a:rPr lang="en-US" sz="2000" b="1" u="none" strike="noStrike" dirty="0">
                          <a:effectLst/>
                        </a:rPr>
                        <a:t>Total Reserves</a:t>
                      </a:r>
                      <a:endParaRPr lang="en-US" sz="2000" b="1" i="0" u="none" strike="noStrike" dirty="0">
                        <a:solidFill>
                          <a:srgbClr val="000000"/>
                        </a:solidFill>
                        <a:effectLst/>
                        <a:latin typeface="Calibri" panose="020F0502020204030204" pitchFamily="34" charset="0"/>
                      </a:endParaRPr>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118,959</a:t>
                      </a:r>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120,672</a:t>
                      </a:r>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156,438</a:t>
                      </a:r>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117,864</a:t>
                      </a:r>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b="1" u="none" strike="noStrike" dirty="0">
                          <a:effectLst/>
                        </a:rPr>
                        <a:t>137,898</a:t>
                      </a:r>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4863914"/>
                  </a:ext>
                </a:extLst>
              </a:tr>
              <a:tr h="503988">
                <a:tc>
                  <a:txBody>
                    <a:bodyPr/>
                    <a:lstStyle/>
                    <a:p>
                      <a:pPr algn="l" fontAlgn="ctr"/>
                      <a:endParaRPr lang="en-US" sz="2000" b="0" i="0" u="none" strike="noStrike" dirty="0">
                        <a:solidFill>
                          <a:srgbClr val="000000"/>
                        </a:solidFill>
                        <a:effectLst/>
                        <a:latin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0" i="0" u="none" strike="noStrike">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689526"/>
                  </a:ext>
                </a:extLst>
              </a:tr>
              <a:tr h="484603">
                <a:tc>
                  <a:txBody>
                    <a:bodyPr/>
                    <a:lstStyle/>
                    <a:p>
                      <a:pPr algn="l" fontAlgn="b"/>
                      <a:r>
                        <a:rPr lang="en-US" sz="2000" b="1" u="none" strike="noStrike" dirty="0">
                          <a:effectLst/>
                        </a:rPr>
                        <a:t>Reserves Analysis</a:t>
                      </a:r>
                      <a:endParaRPr lang="en-US" sz="2000" b="1" i="0" u="none" strike="noStrike" dirty="0">
                        <a:solidFill>
                          <a:srgbClr val="000000"/>
                        </a:solidFill>
                        <a:effectLst/>
                        <a:latin typeface="Calibri" panose="020F0502020204030204" pitchFamily="34" charset="0"/>
                      </a:endParaRPr>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Change</a:t>
                      </a:r>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Change</a:t>
                      </a:r>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Change</a:t>
                      </a:r>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US" sz="2000" b="1" u="none" strike="noStrike" dirty="0">
                          <a:effectLst/>
                        </a:rPr>
                        <a:t>Change</a:t>
                      </a:r>
                      <a:endParaRPr lang="en-US" sz="20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8431212"/>
                  </a:ext>
                </a:extLst>
              </a:tr>
              <a:tr h="484603">
                <a:tc>
                  <a:txBody>
                    <a:bodyPr/>
                    <a:lstStyle/>
                    <a:p>
                      <a:pPr algn="l" fontAlgn="b"/>
                      <a:r>
                        <a:rPr lang="en-US" sz="2000" u="none" strike="noStrike" dirty="0">
                          <a:effectLst/>
                        </a:rPr>
                        <a:t>Cash Reserves</a:t>
                      </a:r>
                      <a:endParaRPr lang="en-US" sz="2000" b="1" i="0" u="none" strike="noStrike" dirty="0">
                        <a:solidFill>
                          <a:srgbClr val="000000"/>
                        </a:solidFill>
                        <a:effectLst/>
                        <a:latin typeface="Calibri" panose="020F0502020204030204" pitchFamily="34" charset="0"/>
                      </a:endParaRPr>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000" b="0" i="0" u="none" strike="noStrike">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-3,046</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36,053</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-38,574</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1,377</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5330898"/>
                  </a:ext>
                </a:extLst>
              </a:tr>
              <a:tr h="701038">
                <a:tc>
                  <a:txBody>
                    <a:bodyPr/>
                    <a:lstStyle/>
                    <a:p>
                      <a:pPr algn="l" fontAlgn="b"/>
                      <a:r>
                        <a:rPr lang="en-US" sz="2000" u="none" strike="noStrike" dirty="0">
                          <a:effectLst/>
                        </a:rPr>
                        <a:t>Investment Reserves</a:t>
                      </a:r>
                      <a:endParaRPr lang="en-US" sz="2000" b="1" i="0" u="none" strike="noStrike" dirty="0">
                        <a:solidFill>
                          <a:srgbClr val="000000"/>
                        </a:solidFill>
                        <a:effectLst/>
                        <a:latin typeface="Calibri" panose="020F0502020204030204" pitchFamily="34" charset="0"/>
                      </a:endParaRPr>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4,759</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-286</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4,775</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13,882</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7595877"/>
                  </a:ext>
                </a:extLst>
              </a:tr>
              <a:tr h="503988">
                <a:tc>
                  <a:txBody>
                    <a:bodyPr/>
                    <a:lstStyle/>
                    <a:p>
                      <a:pPr algn="l" fontAlgn="b"/>
                      <a:r>
                        <a:rPr lang="en-US" sz="2000" b="1" i="0" u="none" strike="noStrike" dirty="0">
                          <a:solidFill>
                            <a:srgbClr val="000000"/>
                          </a:solidFill>
                          <a:effectLst/>
                          <a:latin typeface="+mn-lt"/>
                        </a:rPr>
                        <a:t>Total Change</a:t>
                      </a:r>
                    </a:p>
                  </a:txBody>
                  <a:tcPr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1,713</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35,767</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-38,574</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20,034</a:t>
                      </a:r>
                      <a:endParaRPr lang="en-US" sz="20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412672"/>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a:extLst>
              <a:ext uri="{FF2B5EF4-FFF2-40B4-BE49-F238E27FC236}">
                <a16:creationId xmlns:a16="http://schemas.microsoft.com/office/drawing/2014/main" id="{68BABAD5-7880-41A1-A47E-7CA4E0450A08}"/>
              </a:ext>
            </a:extLst>
          </p:cNvPr>
          <p:cNvSpPr>
            <a:spLocks noGrp="1" noChangeArrowheads="1"/>
          </p:cNvSpPr>
          <p:nvPr>
            <p:ph type="title"/>
          </p:nvPr>
        </p:nvSpPr>
        <p:spPr>
          <a:xfrm>
            <a:off x="457200" y="304800"/>
            <a:ext cx="7772400" cy="457200"/>
          </a:xfrm>
        </p:spPr>
        <p:txBody>
          <a:bodyPr/>
          <a:lstStyle/>
          <a:p>
            <a:r>
              <a:rPr lang="en-US" altLang="en-US"/>
              <a:t>CTS 2017 Actual And 2018 Plan</a:t>
            </a:r>
          </a:p>
        </p:txBody>
      </p:sp>
      <p:sp>
        <p:nvSpPr>
          <p:cNvPr id="7170" name="Rectangle 3">
            <a:extLst>
              <a:ext uri="{FF2B5EF4-FFF2-40B4-BE49-F238E27FC236}">
                <a16:creationId xmlns:a16="http://schemas.microsoft.com/office/drawing/2014/main" id="{04E90C5E-241D-43C4-BC9B-B62646D52902}"/>
              </a:ext>
            </a:extLst>
          </p:cNvPr>
          <p:cNvSpPr>
            <a:spLocks noGrp="1" noChangeArrowheads="1"/>
          </p:cNvSpPr>
          <p:nvPr>
            <p:ph type="body" idx="1"/>
          </p:nvPr>
        </p:nvSpPr>
        <p:spPr>
          <a:xfrm>
            <a:off x="762000" y="1676400"/>
            <a:ext cx="7772400" cy="4419600"/>
          </a:xfrm>
        </p:spPr>
        <p:txBody>
          <a:bodyPr/>
          <a:lstStyle/>
          <a:p>
            <a:pPr marL="0" indent="0">
              <a:buFontTx/>
              <a:buNone/>
            </a:pPr>
            <a:r>
              <a:rPr lang="en-US" altLang="en-US"/>
              <a:t>–</a:t>
            </a:r>
            <a:endParaRPr lang="en-US" altLang="en-US" sz="2400"/>
          </a:p>
        </p:txBody>
      </p:sp>
      <p:pic>
        <p:nvPicPr>
          <p:cNvPr id="2" name="Table 1">
            <a:extLst>
              <a:ext uri="{FF2B5EF4-FFF2-40B4-BE49-F238E27FC236}">
                <a16:creationId xmlns:a16="http://schemas.microsoft.com/office/drawing/2014/main" id="{109667C3-3903-42F7-BF65-53AC7990C138}"/>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852" y="861943"/>
            <a:ext cx="9042400" cy="5194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44D39D56-4A44-4CD0-B39B-3CA07661A35C}"/>
              </a:ext>
            </a:extLst>
          </p:cNvPr>
          <p:cNvSpPr>
            <a:spLocks noGrp="1" noChangeArrowheads="1"/>
          </p:cNvSpPr>
          <p:nvPr>
            <p:ph type="title" idx="4294967295"/>
          </p:nvPr>
        </p:nvSpPr>
        <p:spPr>
          <a:xfrm>
            <a:off x="511175" y="260350"/>
            <a:ext cx="8121650" cy="3168650"/>
          </a:xfrm>
        </p:spPr>
        <p:txBody>
          <a:bodyPr/>
          <a:lstStyle/>
          <a:p>
            <a:r>
              <a:rPr lang="en-US" altLang="en-US" sz="6000"/>
              <a:t>QUESTIONS???</a:t>
            </a:r>
            <a:br>
              <a:rPr lang="en-US" altLang="en-US" sz="6000"/>
            </a:br>
            <a:br>
              <a:rPr lang="en-US" altLang="en-US" sz="6000"/>
            </a:br>
            <a:r>
              <a:rPr lang="en-US" altLang="en-US" sz="6000"/>
              <a:t>Thanks</a:t>
            </a:r>
            <a:endParaRPr lang="en-US" altLang="en-US"/>
          </a:p>
        </p:txBody>
      </p:sp>
    </p:spTree>
  </p:cSld>
  <p:clrMapOvr>
    <a:masterClrMapping/>
  </p:clrMapOvr>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kumimoji="0" lang="en-US" sz="36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kumimoji="0" lang="en-US" sz="3600" b="0" i="0" u="none" strike="noStrike" cap="none" normalizeH="0" baseline="0" smtClean="0">
            <a:ln>
              <a:noFill/>
            </a:ln>
            <a:solidFill>
              <a:srgbClr val="000099"/>
            </a:solidFill>
            <a:effectLst/>
            <a:latin typeface="Arial"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8486</TotalTime>
  <Words>671</Words>
  <Application>Microsoft Office PowerPoint</Application>
  <PresentationFormat>On-screen Show (4:3)</PresentationFormat>
  <Paragraphs>392</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Monotype Sorts</vt:lpstr>
      <vt:lpstr>Times New Roman</vt:lpstr>
      <vt:lpstr>CTS June 14th Meeting1</vt:lpstr>
      <vt:lpstr>Spring Planning Meeting January 27, 2018  Kai Wong</vt:lpstr>
      <vt:lpstr>2018 Chapter Expenses Detail </vt:lpstr>
      <vt:lpstr>Expenses For Your Approval</vt:lpstr>
      <vt:lpstr>Revenue For Your Approval</vt:lpstr>
      <vt:lpstr>CTS 5 Year Summary</vt:lpstr>
      <vt:lpstr>CTS 5 Year Investment Reserve</vt:lpstr>
      <vt:lpstr>CTS 2017 Actual And 2018 Plan</vt:lpstr>
      <vt:lpstr>QUESTIONS???  Thanks</vt:lpstr>
    </vt:vector>
  </TitlesOfParts>
  <Company>Southwest Research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Fatt King</cp:lastModifiedBy>
  <cp:revision>427</cp:revision>
  <cp:lastPrinted>2018-01-27T03:48:11Z</cp:lastPrinted>
  <dcterms:created xsi:type="dcterms:W3CDTF">1999-07-08T04:59:44Z</dcterms:created>
  <dcterms:modified xsi:type="dcterms:W3CDTF">2018-01-27T04:29:33Z</dcterms:modified>
</cp:coreProperties>
</file>